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57" r:id="rId2"/>
    <p:sldId id="315" r:id="rId3"/>
    <p:sldId id="294" r:id="rId4"/>
    <p:sldId id="295" r:id="rId5"/>
    <p:sldId id="316" r:id="rId6"/>
    <p:sldId id="293" r:id="rId7"/>
    <p:sldId id="296" r:id="rId8"/>
    <p:sldId id="297" r:id="rId9"/>
    <p:sldId id="320" r:id="rId10"/>
    <p:sldId id="363" r:id="rId11"/>
    <p:sldId id="329" r:id="rId12"/>
    <p:sldId id="330" r:id="rId13"/>
    <p:sldId id="331" r:id="rId14"/>
    <p:sldId id="332" r:id="rId15"/>
    <p:sldId id="333" r:id="rId16"/>
    <p:sldId id="334" r:id="rId17"/>
    <p:sldId id="335" r:id="rId18"/>
    <p:sldId id="336" r:id="rId19"/>
    <p:sldId id="337" r:id="rId20"/>
    <p:sldId id="321" r:id="rId21"/>
    <p:sldId id="298" r:id="rId22"/>
    <p:sldId id="299" r:id="rId23"/>
    <p:sldId id="300" r:id="rId24"/>
    <p:sldId id="301" r:id="rId25"/>
    <p:sldId id="302" r:id="rId26"/>
    <p:sldId id="303" r:id="rId27"/>
    <p:sldId id="304" r:id="rId28"/>
    <p:sldId id="308" r:id="rId29"/>
    <p:sldId id="309" r:id="rId30"/>
    <p:sldId id="310" r:id="rId31"/>
    <p:sldId id="311" r:id="rId32"/>
    <p:sldId id="312" r:id="rId33"/>
    <p:sldId id="338" r:id="rId34"/>
    <p:sldId id="339" r:id="rId35"/>
    <p:sldId id="286" r:id="rId36"/>
    <p:sldId id="328" r:id="rId37"/>
    <p:sldId id="287" r:id="rId38"/>
    <p:sldId id="288" r:id="rId39"/>
    <p:sldId id="282" r:id="rId40"/>
    <p:sldId id="289" r:id="rId41"/>
    <p:sldId id="340" r:id="rId42"/>
    <p:sldId id="342" r:id="rId43"/>
    <p:sldId id="341" r:id="rId44"/>
    <p:sldId id="344" r:id="rId45"/>
    <p:sldId id="351" r:id="rId46"/>
    <p:sldId id="346" r:id="rId47"/>
    <p:sldId id="345" r:id="rId48"/>
    <p:sldId id="274" r:id="rId49"/>
    <p:sldId id="279" r:id="rId50"/>
    <p:sldId id="278" r:id="rId51"/>
    <p:sldId id="347" r:id="rId52"/>
    <p:sldId id="354" r:id="rId53"/>
    <p:sldId id="353" r:id="rId54"/>
    <p:sldId id="355" r:id="rId55"/>
    <p:sldId id="352" r:id="rId56"/>
    <p:sldId id="356" r:id="rId57"/>
    <p:sldId id="360" r:id="rId58"/>
    <p:sldId id="358" r:id="rId59"/>
    <p:sldId id="359" r:id="rId60"/>
    <p:sldId id="361" r:id="rId61"/>
    <p:sldId id="357" r:id="rId62"/>
    <p:sldId id="362" r:id="rId63"/>
    <p:sldId id="348" r:id="rId64"/>
    <p:sldId id="350" r:id="rId65"/>
    <p:sldId id="349" r:id="rId66"/>
    <p:sldId id="277" r:id="rId67"/>
    <p:sldId id="275" r:id="rId68"/>
    <p:sldId id="276" r:id="rId69"/>
  </p:sldIdLst>
  <p:sldSz cx="9144000" cy="5143500" type="screen16x9"/>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DBD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30" autoAdjust="0"/>
  </p:normalViewPr>
  <p:slideViewPr>
    <p:cSldViewPr>
      <p:cViewPr>
        <p:scale>
          <a:sx n="90" d="100"/>
          <a:sy n="90" d="100"/>
        </p:scale>
        <p:origin x="-1157" y="-365"/>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8A7F5BA-9784-4AF8-9ADF-AB0CC275870D}" type="datetimeFigureOut">
              <a:rPr lang="es-ES" smtClean="0"/>
              <a:pPr/>
              <a:t>08/02/2022</a:t>
            </a:fld>
            <a:endParaRPr lang="es-ES"/>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5B800CE-25E8-4DAD-933A-2F1D14CD13E1}"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https://docs.google.com/forms/d/1bIRFSbApgsU6KdxZZ7uXLAQSoUFvm8gaUtnW9vOi9YI/edit#responses</a:t>
            </a:r>
            <a:endParaRPr lang="es-ES" dirty="0"/>
          </a:p>
        </p:txBody>
      </p:sp>
      <p:sp>
        <p:nvSpPr>
          <p:cNvPr id="4" name="3 Marcador de número de diapositiva"/>
          <p:cNvSpPr>
            <a:spLocks noGrp="1"/>
          </p:cNvSpPr>
          <p:nvPr>
            <p:ph type="sldNum" sz="quarter" idx="10"/>
          </p:nvPr>
        </p:nvSpPr>
        <p:spPr/>
        <p:txBody>
          <a:bodyPr/>
          <a:lstStyle/>
          <a:p>
            <a:fld id="{45B800CE-25E8-4DAD-933A-2F1D14CD13E1}" type="slidenum">
              <a:rPr lang="es-ES" smtClean="0"/>
              <a:pPr/>
              <a:t>6</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https://www.observadoresdelmar.es/Map</a:t>
            </a:r>
            <a:endParaRPr lang="es-ES" dirty="0"/>
          </a:p>
        </p:txBody>
      </p:sp>
      <p:sp>
        <p:nvSpPr>
          <p:cNvPr id="4" name="3 Marcador de número de diapositiva"/>
          <p:cNvSpPr>
            <a:spLocks noGrp="1"/>
          </p:cNvSpPr>
          <p:nvPr>
            <p:ph type="sldNum" sz="quarter" idx="10"/>
          </p:nvPr>
        </p:nvSpPr>
        <p:spPr/>
        <p:txBody>
          <a:bodyPr/>
          <a:lstStyle/>
          <a:p>
            <a:fld id="{45B800CE-25E8-4DAD-933A-2F1D14CD13E1}" type="slidenum">
              <a:rPr lang="es-ES" smtClean="0"/>
              <a:pPr/>
              <a:t>17</a:t>
            </a:fld>
            <a:endParaRPr lang="es-E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https://www.researchgate.net/figure/Specifications-of-geospatial-web-services-derived-from-OGC-Lee-et-al-2005-1137_fig1_261844015</a:t>
            </a:r>
            <a:endParaRPr lang="es-ES" dirty="0"/>
          </a:p>
        </p:txBody>
      </p:sp>
      <p:sp>
        <p:nvSpPr>
          <p:cNvPr id="4" name="3 Marcador de número de diapositiva"/>
          <p:cNvSpPr>
            <a:spLocks noGrp="1"/>
          </p:cNvSpPr>
          <p:nvPr>
            <p:ph type="sldNum" sz="quarter" idx="10"/>
          </p:nvPr>
        </p:nvSpPr>
        <p:spPr/>
        <p:txBody>
          <a:bodyPr/>
          <a:lstStyle/>
          <a:p>
            <a:fld id="{45B800CE-25E8-4DAD-933A-2F1D14CD13E1}" type="slidenum">
              <a:rPr lang="es-ES" smtClean="0"/>
              <a:pPr/>
              <a:t>34</a:t>
            </a:fld>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https://www.geospatialworld.net/article/geospatial-silos-unacceptable/</a:t>
            </a:r>
            <a:endParaRPr lang="es-ES" dirty="0"/>
          </a:p>
        </p:txBody>
      </p:sp>
      <p:sp>
        <p:nvSpPr>
          <p:cNvPr id="4" name="3 Marcador de número de diapositiva"/>
          <p:cNvSpPr>
            <a:spLocks noGrp="1"/>
          </p:cNvSpPr>
          <p:nvPr>
            <p:ph type="sldNum" sz="quarter" idx="10"/>
          </p:nvPr>
        </p:nvSpPr>
        <p:spPr/>
        <p:txBody>
          <a:bodyPr/>
          <a:lstStyle/>
          <a:p>
            <a:fld id="{45B800CE-25E8-4DAD-933A-2F1D14CD13E1}" type="slidenum">
              <a:rPr lang="es-ES" smtClean="0"/>
              <a:pPr/>
              <a:t>38</a:t>
            </a:fld>
            <a:endParaRPr lang="es-E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https://www.observadoresdelmar.es/Map</a:t>
            </a:r>
            <a:endParaRPr lang="es-ES" dirty="0"/>
          </a:p>
        </p:txBody>
      </p:sp>
      <p:sp>
        <p:nvSpPr>
          <p:cNvPr id="4" name="3 Marcador de número de diapositiva"/>
          <p:cNvSpPr>
            <a:spLocks noGrp="1"/>
          </p:cNvSpPr>
          <p:nvPr>
            <p:ph type="sldNum" sz="quarter" idx="10"/>
          </p:nvPr>
        </p:nvSpPr>
        <p:spPr/>
        <p:txBody>
          <a:bodyPr/>
          <a:lstStyle/>
          <a:p>
            <a:fld id="{45B800CE-25E8-4DAD-933A-2F1D14CD13E1}" type="slidenum">
              <a:rPr lang="es-ES" smtClean="0"/>
              <a:pPr/>
              <a:t>47</a:t>
            </a:fld>
            <a:endParaRPr lang="es-E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5B800CE-25E8-4DAD-933A-2F1D14CD13E1}" type="slidenum">
              <a:rPr lang="es-ES" smtClean="0"/>
              <a:pPr/>
              <a:t>53</a:t>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Diapositiva de título">
    <p:spTree>
      <p:nvGrpSpPr>
        <p:cNvPr id="1" name=""/>
        <p:cNvGrpSpPr/>
        <p:nvPr/>
      </p:nvGrpSpPr>
      <p:grpSpPr>
        <a:xfrm>
          <a:off x="0" y="0"/>
          <a:ext cx="0" cy="0"/>
          <a:chOff x="0" y="0"/>
          <a:chExt cx="0" cy="0"/>
        </a:xfrm>
      </p:grpSpPr>
      <p:sp>
        <p:nvSpPr>
          <p:cNvPr id="9" name="8 Rectángulo"/>
          <p:cNvSpPr/>
          <p:nvPr userDrawn="1"/>
        </p:nvSpPr>
        <p:spPr>
          <a:xfrm>
            <a:off x="-20504" y="-18344"/>
            <a:ext cx="3944432" cy="516184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11 Rectángulo"/>
          <p:cNvSpPr/>
          <p:nvPr userDrawn="1"/>
        </p:nvSpPr>
        <p:spPr>
          <a:xfrm>
            <a:off x="-20504" y="123478"/>
            <a:ext cx="3275856" cy="915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9 Imagen"/>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9513" y="353143"/>
            <a:ext cx="1634660" cy="456236"/>
          </a:xfrm>
          <a:prstGeom prst="rect">
            <a:avLst/>
          </a:prstGeom>
        </p:spPr>
      </p:pic>
      <p:pic>
        <p:nvPicPr>
          <p:cNvPr id="6" name="Picture 9" descr="Icon&#10;&#10;Description automatically generated">
            <a:extLst>
              <a:ext uri="{FF2B5EF4-FFF2-40B4-BE49-F238E27FC236}">
                <a16:creationId xmlns="" xmlns:a16="http://schemas.microsoft.com/office/drawing/2014/main" id="{41216D88-2B28-AF44-B760-647672FDFD5C}"/>
              </a:ext>
            </a:extLst>
          </p:cNvPr>
          <p:cNvPicPr>
            <a:picLocks noChangeAspect="1"/>
          </p:cNvPicPr>
          <p:nvPr userDrawn="1"/>
        </p:nvPicPr>
        <p:blipFill>
          <a:blip r:embed="rId3" cstate="screen">
            <a:extLst>
              <a:ext uri="{28A0092B-C50C-407E-A947-70E740481C1C}">
                <a14:useLocalDpi xmlns="" xmlns:a14="http://schemas.microsoft.com/office/drawing/2010/main"/>
              </a:ext>
            </a:extLst>
          </a:blip>
          <a:stretch>
            <a:fillRect/>
          </a:stretch>
        </p:blipFill>
        <p:spPr>
          <a:xfrm>
            <a:off x="2195736" y="627534"/>
            <a:ext cx="683568" cy="222299"/>
          </a:xfrm>
          <a:prstGeom prst="rect">
            <a:avLst/>
          </a:prstGeom>
          <a:ln>
            <a:noFill/>
          </a:ln>
          <a:effectLst>
            <a:outerShdw blurRad="190500" algn="tl" rotWithShape="0">
              <a:srgbClr val="000000">
                <a:alpha val="70000"/>
              </a:srgbClr>
            </a:outerShdw>
          </a:effectLst>
        </p:spPr>
      </p:pic>
      <p:pic>
        <p:nvPicPr>
          <p:cNvPr id="7" name="Picture 2" descr="D:\docs\creaf\logos\LogoCREAF_petit_trans.png"/>
          <p:cNvPicPr>
            <a:picLocks noChangeAspect="1" noChangeArrowheads="1"/>
          </p:cNvPicPr>
          <p:nvPr userDrawn="1"/>
        </p:nvPicPr>
        <p:blipFill>
          <a:blip r:embed="rId4" cstate="print"/>
          <a:srcRect/>
          <a:stretch>
            <a:fillRect/>
          </a:stretch>
        </p:blipFill>
        <p:spPr bwMode="auto">
          <a:xfrm>
            <a:off x="2176130" y="267494"/>
            <a:ext cx="739686" cy="295253"/>
          </a:xfrm>
          <a:prstGeom prst="rect">
            <a:avLst/>
          </a:prstGeom>
          <a:ln>
            <a:noFill/>
          </a:ln>
          <a:effectLst>
            <a:outerShdw blurRad="190500" algn="tl" rotWithShape="0">
              <a:srgbClr val="000000">
                <a:alpha val="70000"/>
              </a:srgbClr>
            </a:outerShdw>
          </a:effectLst>
        </p:spPr>
      </p:pic>
      <p:sp>
        <p:nvSpPr>
          <p:cNvPr id="8" name="Rectangle 5">
            <a:extLst>
              <a:ext uri="{FF2B5EF4-FFF2-40B4-BE49-F238E27FC236}">
                <a16:creationId xmlns="" xmlns:a16="http://schemas.microsoft.com/office/drawing/2014/main" id="{ED87BC8D-869E-3C4B-A494-E811B7B638E4}"/>
              </a:ext>
            </a:extLst>
          </p:cNvPr>
          <p:cNvSpPr/>
          <p:nvPr userDrawn="1"/>
        </p:nvSpPr>
        <p:spPr>
          <a:xfrm>
            <a:off x="611560" y="4735955"/>
            <a:ext cx="3098225" cy="369332"/>
          </a:xfrm>
          <a:prstGeom prst="rect">
            <a:avLst/>
          </a:prstGeom>
        </p:spPr>
        <p:txBody>
          <a:bodyPr wrap="square" lIns="0" tIns="0" rIns="0" bIns="0" anchor="t">
            <a:spAutoFit/>
          </a:bodyPr>
          <a:lstStyle/>
          <a:p>
            <a:pPr algn="just">
              <a:spcBef>
                <a:spcPts val="10"/>
              </a:spcBef>
            </a:pPr>
            <a:r>
              <a:rPr lang="en-GB" sz="600" b="0" i="0" u="none" strike="noStrike" kern="1200" dirty="0" smtClean="0">
                <a:solidFill>
                  <a:schemeClr val="tx1">
                    <a:lumMod val="50000"/>
                    <a:lumOff val="50000"/>
                  </a:schemeClr>
                </a:solidFill>
                <a:effectLst/>
                <a:latin typeface="Arial" panose="020B0604020202020204" pitchFamily="34" charset="0"/>
                <a:ea typeface="Helvetica Neue" panose="02000503000000020004" pitchFamily="2" charset="0"/>
                <a:cs typeface="Arial" panose="020B0604020202020204" pitchFamily="34" charset="0"/>
              </a:rPr>
              <a:t>Iliad </a:t>
            </a:r>
            <a:r>
              <a:rPr lang="en-GB" sz="600" b="0" i="0" u="none" strike="noStrike" kern="1200" dirty="0">
                <a:solidFill>
                  <a:schemeClr val="tx1">
                    <a:lumMod val="50000"/>
                    <a:lumOff val="50000"/>
                  </a:schemeClr>
                </a:solidFill>
                <a:effectLst/>
                <a:latin typeface="Arial" panose="020B0604020202020204" pitchFamily="34" charset="0"/>
                <a:ea typeface="Helvetica Neue" panose="02000503000000020004" pitchFamily="2" charset="0"/>
                <a:cs typeface="Arial" panose="020B0604020202020204" pitchFamily="34" charset="0"/>
              </a:rPr>
              <a:t>has received funding from the European Commission’s Horizon 2020 Research and Innovation programme under grant agreements No </a:t>
            </a:r>
            <a:r>
              <a:rPr lang="en-GB" sz="600" b="0" i="0" kern="1200" dirty="0">
                <a:solidFill>
                  <a:schemeClr val="tx1">
                    <a:lumMod val="50000"/>
                    <a:lumOff val="50000"/>
                  </a:schemeClr>
                </a:solidFill>
                <a:effectLst/>
                <a:latin typeface="Arial" panose="020B0604020202020204" pitchFamily="34" charset="0"/>
                <a:ea typeface="+mn-ea"/>
                <a:cs typeface="Arial" panose="020B0604020202020204" pitchFamily="34" charset="0"/>
              </a:rPr>
              <a:t>101037643</a:t>
            </a:r>
            <a:r>
              <a:rPr lang="en-GB" sz="600" b="0" i="0" u="none" strike="noStrike" kern="1200" dirty="0">
                <a:solidFill>
                  <a:schemeClr val="tx1">
                    <a:lumMod val="50000"/>
                    <a:lumOff val="50000"/>
                  </a:schemeClr>
                </a:solidFill>
                <a:effectLst/>
                <a:latin typeface="Arial" panose="020B0604020202020204" pitchFamily="34" charset="0"/>
                <a:ea typeface="Helvetica Neue" panose="02000503000000020004" pitchFamily="2" charset="0"/>
                <a:cs typeface="Arial" panose="020B0604020202020204" pitchFamily="34" charset="0"/>
              </a:rPr>
              <a:t>. The information and views of this website lie entirely with the authors. The European Commission is not responsible for any use that may be made of the information it contains.</a:t>
            </a:r>
            <a:endParaRPr lang="en-US" sz="600" b="0" i="0" dirty="0">
              <a:solidFill>
                <a:schemeClr val="tx1">
                  <a:lumMod val="50000"/>
                  <a:lumOff val="50000"/>
                </a:schemeClr>
              </a:solidFill>
              <a:latin typeface="Arial" panose="020B0604020202020204" pitchFamily="34" charset="0"/>
              <a:ea typeface="Helvetica Neue" panose="02000503000000020004" pitchFamily="2" charset="0"/>
              <a:cs typeface="Arial" panose="020B0604020202020204" pitchFamily="34" charset="0"/>
            </a:endParaRPr>
          </a:p>
        </p:txBody>
      </p:sp>
      <p:pic>
        <p:nvPicPr>
          <p:cNvPr id="13" name="Picture 2" descr="Flag of Europe - Wikipedia">
            <a:extLst>
              <a:ext uri="{FF2B5EF4-FFF2-40B4-BE49-F238E27FC236}">
                <a16:creationId xmlns="" xmlns:a16="http://schemas.microsoft.com/office/drawing/2014/main" id="{17729A8E-D5A0-084D-8974-B0A06DDB7868}"/>
              </a:ext>
            </a:extLst>
          </p:cNvPr>
          <p:cNvPicPr>
            <a:picLocks noChangeAspect="1" noChangeArrowheads="1"/>
          </p:cNvPicPr>
          <p:nvPr userDrawn="1"/>
        </p:nvPicPr>
        <p:blipFill>
          <a:blip r:embed="rId5" cstate="screen">
            <a:extLst>
              <a:ext uri="{28A0092B-C50C-407E-A947-70E740481C1C}">
                <a14:useLocalDpi xmlns="" xmlns:a14="http://schemas.microsoft.com/office/drawing/2010/main"/>
              </a:ext>
            </a:extLst>
          </a:blip>
          <a:srcRect/>
          <a:stretch>
            <a:fillRect/>
          </a:stretch>
        </p:blipFill>
        <p:spPr bwMode="auto">
          <a:xfrm>
            <a:off x="167987" y="4735955"/>
            <a:ext cx="371566" cy="24100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xmlns="" val="2240239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hasCustomPrompt="1"/>
          </p:nvPr>
        </p:nvSpPr>
        <p:spPr>
          <a:xfrm>
            <a:off x="107504" y="148570"/>
            <a:ext cx="8229600" cy="478964"/>
          </a:xfrm>
        </p:spPr>
        <p:txBody>
          <a:bodyPr>
            <a:noAutofit/>
          </a:bodyPr>
          <a:lstStyle>
            <a:lvl1pPr algn="l">
              <a:defRPr sz="3200"/>
            </a:lvl1pPr>
          </a:lstStyle>
          <a:p>
            <a:r>
              <a:rPr lang="es-ES" dirty="0" err="1" smtClean="0"/>
              <a:t>Títol</a:t>
            </a:r>
            <a:r>
              <a:rPr lang="es-ES" dirty="0" smtClean="0"/>
              <a:t> </a:t>
            </a:r>
            <a:r>
              <a:rPr lang="es-ES" dirty="0" err="1" smtClean="0"/>
              <a:t>secció</a:t>
            </a:r>
            <a:endParaRPr lang="es-ES" dirty="0"/>
          </a:p>
        </p:txBody>
      </p:sp>
      <p:sp>
        <p:nvSpPr>
          <p:cNvPr id="3" name="2 Marcador de contenido"/>
          <p:cNvSpPr>
            <a:spLocks noGrp="1"/>
          </p:cNvSpPr>
          <p:nvPr>
            <p:ph idx="1"/>
          </p:nvPr>
        </p:nvSpPr>
        <p:spPr>
          <a:xfrm>
            <a:off x="107504" y="915566"/>
            <a:ext cx="8579296" cy="3679057"/>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08/02/2022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ítulo y objetos">
    <p:spTree>
      <p:nvGrpSpPr>
        <p:cNvPr id="1" name=""/>
        <p:cNvGrpSpPr/>
        <p:nvPr/>
      </p:nvGrpSpPr>
      <p:grpSpPr>
        <a:xfrm>
          <a:off x="0" y="0"/>
          <a:ext cx="0" cy="0"/>
          <a:chOff x="0" y="0"/>
          <a:chExt cx="0" cy="0"/>
        </a:xfrm>
      </p:grpSpPr>
      <p:sp>
        <p:nvSpPr>
          <p:cNvPr id="2" name="1 Título"/>
          <p:cNvSpPr>
            <a:spLocks noGrp="1"/>
          </p:cNvSpPr>
          <p:nvPr>
            <p:ph type="title" hasCustomPrompt="1"/>
          </p:nvPr>
        </p:nvSpPr>
        <p:spPr>
          <a:xfrm>
            <a:off x="107504" y="148570"/>
            <a:ext cx="8229600" cy="478964"/>
          </a:xfrm>
        </p:spPr>
        <p:txBody>
          <a:bodyPr>
            <a:noAutofit/>
          </a:bodyPr>
          <a:lstStyle>
            <a:lvl1pPr algn="l">
              <a:defRPr sz="3200"/>
            </a:lvl1pPr>
          </a:lstStyle>
          <a:p>
            <a:r>
              <a:rPr lang="es-ES" dirty="0" err="1" smtClean="0"/>
              <a:t>Títol</a:t>
            </a:r>
            <a:r>
              <a:rPr lang="es-ES" dirty="0" smtClean="0"/>
              <a:t> </a:t>
            </a:r>
            <a:r>
              <a:rPr lang="es-ES" dirty="0" err="1" smtClean="0"/>
              <a:t>secció</a:t>
            </a:r>
            <a:endParaRPr lang="es-ES" dirty="0"/>
          </a:p>
        </p:txBody>
      </p:sp>
      <p:sp>
        <p:nvSpPr>
          <p:cNvPr id="3" name="2 Marcador de contenido"/>
          <p:cNvSpPr>
            <a:spLocks noGrp="1"/>
          </p:cNvSpPr>
          <p:nvPr>
            <p:ph idx="1"/>
          </p:nvPr>
        </p:nvSpPr>
        <p:spPr>
          <a:xfrm>
            <a:off x="107504" y="915566"/>
            <a:ext cx="4104456" cy="3679057"/>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08/02/2022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
        <p:nvSpPr>
          <p:cNvPr id="8" name="7 Marcador de contenido"/>
          <p:cNvSpPr>
            <a:spLocks noGrp="1"/>
          </p:cNvSpPr>
          <p:nvPr>
            <p:ph sz="quarter" idx="13"/>
          </p:nvPr>
        </p:nvSpPr>
        <p:spPr>
          <a:xfrm>
            <a:off x="4500563" y="915988"/>
            <a:ext cx="4319587" cy="3671887"/>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ítulo y objetos">
    <p:spTree>
      <p:nvGrpSpPr>
        <p:cNvPr id="1" name=""/>
        <p:cNvGrpSpPr/>
        <p:nvPr/>
      </p:nvGrpSpPr>
      <p:grpSpPr>
        <a:xfrm>
          <a:off x="0" y="0"/>
          <a:ext cx="0" cy="0"/>
          <a:chOff x="0" y="0"/>
          <a:chExt cx="0" cy="0"/>
        </a:xfrm>
      </p:grpSpPr>
      <p:sp>
        <p:nvSpPr>
          <p:cNvPr id="2" name="1 Título"/>
          <p:cNvSpPr>
            <a:spLocks noGrp="1"/>
          </p:cNvSpPr>
          <p:nvPr>
            <p:ph type="title" hasCustomPrompt="1"/>
          </p:nvPr>
        </p:nvSpPr>
        <p:spPr>
          <a:xfrm>
            <a:off x="107504" y="148570"/>
            <a:ext cx="8229600" cy="478964"/>
          </a:xfrm>
        </p:spPr>
        <p:txBody>
          <a:bodyPr>
            <a:noAutofit/>
          </a:bodyPr>
          <a:lstStyle>
            <a:lvl1pPr algn="l">
              <a:defRPr sz="3200"/>
            </a:lvl1pPr>
          </a:lstStyle>
          <a:p>
            <a:r>
              <a:rPr lang="es-ES" dirty="0" err="1" smtClean="0"/>
              <a:t>Títol</a:t>
            </a:r>
            <a:r>
              <a:rPr lang="es-ES" dirty="0" smtClean="0"/>
              <a:t> </a:t>
            </a:r>
            <a:r>
              <a:rPr lang="es-ES" dirty="0" err="1" smtClean="0"/>
              <a:t>secció</a:t>
            </a:r>
            <a:endParaRPr lang="es-ES" dirty="0"/>
          </a:p>
        </p:txBody>
      </p:sp>
      <p:sp>
        <p:nvSpPr>
          <p:cNvPr id="3" name="2 Marcador de contenido"/>
          <p:cNvSpPr>
            <a:spLocks noGrp="1"/>
          </p:cNvSpPr>
          <p:nvPr>
            <p:ph idx="1"/>
          </p:nvPr>
        </p:nvSpPr>
        <p:spPr>
          <a:xfrm>
            <a:off x="107504" y="915567"/>
            <a:ext cx="4104456" cy="1800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08/02/2022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
        <p:nvSpPr>
          <p:cNvPr id="8" name="7 Marcador de contenido"/>
          <p:cNvSpPr>
            <a:spLocks noGrp="1"/>
          </p:cNvSpPr>
          <p:nvPr>
            <p:ph sz="quarter" idx="13"/>
          </p:nvPr>
        </p:nvSpPr>
        <p:spPr>
          <a:xfrm>
            <a:off x="107505" y="2787774"/>
            <a:ext cx="4104456" cy="1728093"/>
          </a:xfrm>
        </p:spPr>
        <p:txBody>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ES" dirty="0"/>
          </a:p>
        </p:txBody>
      </p:sp>
      <p:sp>
        <p:nvSpPr>
          <p:cNvPr id="10" name="9 Marcador de contenido"/>
          <p:cNvSpPr>
            <a:spLocks noGrp="1"/>
          </p:cNvSpPr>
          <p:nvPr>
            <p:ph sz="quarter" idx="14"/>
          </p:nvPr>
        </p:nvSpPr>
        <p:spPr>
          <a:xfrm>
            <a:off x="4427538" y="987425"/>
            <a:ext cx="4321175" cy="34559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ítulo y objetos">
    <p:spTree>
      <p:nvGrpSpPr>
        <p:cNvPr id="1" name=""/>
        <p:cNvGrpSpPr/>
        <p:nvPr/>
      </p:nvGrpSpPr>
      <p:grpSpPr>
        <a:xfrm>
          <a:off x="0" y="0"/>
          <a:ext cx="0" cy="0"/>
          <a:chOff x="0" y="0"/>
          <a:chExt cx="0" cy="0"/>
        </a:xfrm>
      </p:grpSpPr>
      <p:sp>
        <p:nvSpPr>
          <p:cNvPr id="2" name="1 Título"/>
          <p:cNvSpPr>
            <a:spLocks noGrp="1"/>
          </p:cNvSpPr>
          <p:nvPr>
            <p:ph type="title" hasCustomPrompt="1"/>
          </p:nvPr>
        </p:nvSpPr>
        <p:spPr>
          <a:xfrm>
            <a:off x="107504" y="148570"/>
            <a:ext cx="8229600" cy="478964"/>
          </a:xfrm>
        </p:spPr>
        <p:txBody>
          <a:bodyPr>
            <a:noAutofit/>
          </a:bodyPr>
          <a:lstStyle>
            <a:lvl1pPr algn="l">
              <a:defRPr sz="3200"/>
            </a:lvl1pPr>
          </a:lstStyle>
          <a:p>
            <a:r>
              <a:rPr lang="es-ES" dirty="0" err="1" smtClean="0"/>
              <a:t>Títol</a:t>
            </a:r>
            <a:r>
              <a:rPr lang="es-ES" dirty="0" smtClean="0"/>
              <a:t> </a:t>
            </a:r>
            <a:r>
              <a:rPr lang="es-ES" dirty="0" err="1" smtClean="0"/>
              <a:t>secció</a:t>
            </a:r>
            <a:endParaRPr lang="es-ES" dirty="0"/>
          </a:p>
        </p:txBody>
      </p:sp>
      <p:sp>
        <p:nvSpPr>
          <p:cNvPr id="3" name="2 Marcador de contenido"/>
          <p:cNvSpPr>
            <a:spLocks noGrp="1"/>
          </p:cNvSpPr>
          <p:nvPr>
            <p:ph idx="1"/>
          </p:nvPr>
        </p:nvSpPr>
        <p:spPr>
          <a:xfrm>
            <a:off x="107504" y="915567"/>
            <a:ext cx="4104456" cy="1800200"/>
          </a:xfrm>
        </p:spPr>
        <p:txBody>
          <a:bodyPr>
            <a:noAutofit/>
          </a:bodyPr>
          <a:lstStyle>
            <a:lvl1pPr>
              <a:defRPr sz="2400"/>
            </a:lvl1pPr>
            <a:lvl2pPr>
              <a:defRPr sz="2000"/>
            </a:lvl2pPr>
            <a:lvl3pPr>
              <a:defRPr sz="1800"/>
            </a:lvl3pPr>
            <a:lvl4pPr>
              <a:defRPr sz="1600"/>
            </a:lvl4pPr>
            <a:lvl5pPr>
              <a:defRPr sz="1600"/>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ES" dirty="0"/>
          </a:p>
        </p:txBody>
      </p:sp>
      <p:sp>
        <p:nvSpPr>
          <p:cNvPr id="4" name="3 Marcador de fecha"/>
          <p:cNvSpPr>
            <a:spLocks noGrp="1"/>
          </p:cNvSpPr>
          <p:nvPr>
            <p:ph type="dt" sz="half" idx="10"/>
          </p:nvPr>
        </p:nvSpPr>
        <p:spPr/>
        <p:txBody>
          <a:bodyPr/>
          <a:lstStyle/>
          <a:p>
            <a:fld id="{7A847CFC-816F-41D0-AAC0-9BF4FEBC753E}" type="datetimeFigureOut">
              <a:rPr lang="es-ES" smtClean="0"/>
              <a:pPr/>
              <a:t>08/02/2022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
        <p:nvSpPr>
          <p:cNvPr id="8" name="7 Marcador de contenido"/>
          <p:cNvSpPr>
            <a:spLocks noGrp="1"/>
          </p:cNvSpPr>
          <p:nvPr>
            <p:ph sz="quarter" idx="13"/>
          </p:nvPr>
        </p:nvSpPr>
        <p:spPr>
          <a:xfrm>
            <a:off x="107505" y="2787774"/>
            <a:ext cx="4104456" cy="1728093"/>
          </a:xfrm>
        </p:spPr>
        <p:txBody>
          <a:bodyPr>
            <a:noAutofit/>
          </a:bodyPr>
          <a:lstStyle>
            <a:lvl1pPr>
              <a:defRPr sz="2400"/>
            </a:lvl1pPr>
            <a:lvl2pPr>
              <a:defRPr sz="2000"/>
            </a:lvl2pPr>
            <a:lvl3pPr>
              <a:defRPr sz="1800"/>
            </a:lvl3pPr>
            <a:lvl4pPr>
              <a:defRPr sz="1600"/>
            </a:lvl4pPr>
            <a:lvl5pPr>
              <a:defRPr sz="1600"/>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ES" dirty="0"/>
          </a:p>
        </p:txBody>
      </p:sp>
      <p:sp>
        <p:nvSpPr>
          <p:cNvPr id="10" name="9 Marcador de contenido"/>
          <p:cNvSpPr>
            <a:spLocks noGrp="1"/>
          </p:cNvSpPr>
          <p:nvPr>
            <p:ph sz="quarter" idx="14"/>
          </p:nvPr>
        </p:nvSpPr>
        <p:spPr>
          <a:xfrm>
            <a:off x="4427984" y="915566"/>
            <a:ext cx="4321175" cy="1800200"/>
          </a:xfrm>
        </p:spPr>
        <p:txBody>
          <a:bodyPr>
            <a:noAutofit/>
          </a:bodyPr>
          <a:lstStyle>
            <a:lvl1pPr>
              <a:defRPr sz="2400"/>
            </a:lvl1pPr>
            <a:lvl2pPr>
              <a:defRPr sz="2000"/>
            </a:lvl2pPr>
            <a:lvl3pPr>
              <a:defRPr sz="1800"/>
            </a:lvl3pPr>
            <a:lvl4pPr>
              <a:defRPr sz="1600"/>
            </a:lvl4pPr>
            <a:lvl5pPr>
              <a:defRPr sz="16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11" name="10 Marcador de contenido"/>
          <p:cNvSpPr>
            <a:spLocks noGrp="1"/>
          </p:cNvSpPr>
          <p:nvPr>
            <p:ph sz="quarter" idx="15"/>
          </p:nvPr>
        </p:nvSpPr>
        <p:spPr>
          <a:xfrm>
            <a:off x="4427538" y="2787650"/>
            <a:ext cx="4321175" cy="1800324"/>
          </a:xfrm>
        </p:spPr>
        <p:txBody>
          <a:bodyPr>
            <a:noAutofit/>
          </a:bodyPr>
          <a:lstStyle>
            <a:lvl1pPr>
              <a:defRPr sz="2400"/>
            </a:lvl1pPr>
            <a:lvl2pPr>
              <a:defRPr sz="2000"/>
            </a:lvl2pPr>
            <a:lvl3pPr>
              <a:defRPr sz="1800"/>
            </a:lvl3pPr>
            <a:lvl4pPr>
              <a:defRPr sz="1600"/>
            </a:lvl4pPr>
            <a:lvl5pPr>
              <a:defRPr sz="16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Encabezado de sección">
    <p:bg>
      <p:bgPr>
        <a:solidFill>
          <a:schemeClr val="tx1"/>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722313" y="3305176"/>
            <a:ext cx="7772400" cy="1021556"/>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7A847CFC-816F-41D0-AAC0-9BF4FEBC753E}" type="datetimeFigureOut">
              <a:rPr lang="es-ES" smtClean="0"/>
              <a:pPr/>
              <a:t>08/02/2022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4_Título y objetos">
    <p:bg>
      <p:bgPr>
        <a:solidFill>
          <a:schemeClr val="tx1"/>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08/02/2022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extLst>
      <p:ext uri="{BB962C8B-B14F-4D97-AF65-F5344CB8AC3E}">
        <p14:creationId xmlns:p14="http://schemas.microsoft.com/office/powerpoint/2010/main" xmlns="" val="23752487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5_Título y objetos">
    <p:bg>
      <p:bgPr>
        <a:solidFill>
          <a:schemeClr val="tx1"/>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ES" dirty="0"/>
          </a:p>
        </p:txBody>
      </p:sp>
      <p:sp>
        <p:nvSpPr>
          <p:cNvPr id="4" name="3 Marcador de fecha"/>
          <p:cNvSpPr>
            <a:spLocks noGrp="1"/>
          </p:cNvSpPr>
          <p:nvPr>
            <p:ph type="dt" sz="half" idx="10"/>
          </p:nvPr>
        </p:nvSpPr>
        <p:spPr/>
        <p:txBody>
          <a:bodyPr/>
          <a:lstStyle/>
          <a:p>
            <a:fld id="{7A847CFC-816F-41D0-AAC0-9BF4FEBC753E}" type="datetimeFigureOut">
              <a:rPr lang="es-ES" smtClean="0"/>
              <a:pPr/>
              <a:t>08/02/2022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pic>
        <p:nvPicPr>
          <p:cNvPr id="7" name="6 Imagen"/>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956376" y="4840002"/>
            <a:ext cx="1080000" cy="220412"/>
          </a:xfrm>
          <a:prstGeom prst="rect">
            <a:avLst/>
          </a:prstGeom>
        </p:spPr>
      </p:pic>
    </p:spTree>
    <p:extLst>
      <p:ext uri="{BB962C8B-B14F-4D97-AF65-F5344CB8AC3E}">
        <p14:creationId xmlns:p14="http://schemas.microsoft.com/office/powerpoint/2010/main" xmlns="" val="1671495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6_Título y objetos">
    <p:bg>
      <p:bgPr>
        <a:solidFill>
          <a:schemeClr val="tx1"/>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ES" dirty="0"/>
          </a:p>
        </p:txBody>
      </p:sp>
      <p:sp>
        <p:nvSpPr>
          <p:cNvPr id="4" name="3 Marcador de fecha"/>
          <p:cNvSpPr>
            <a:spLocks noGrp="1"/>
          </p:cNvSpPr>
          <p:nvPr>
            <p:ph type="dt" sz="half" idx="10"/>
          </p:nvPr>
        </p:nvSpPr>
        <p:spPr/>
        <p:txBody>
          <a:bodyPr/>
          <a:lstStyle/>
          <a:p>
            <a:fld id="{7A847CFC-816F-41D0-AAC0-9BF4FEBC753E}" type="datetimeFigureOut">
              <a:rPr lang="es-ES" smtClean="0"/>
              <a:pPr/>
              <a:t>08/02/2022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extLst>
      <p:ext uri="{BB962C8B-B14F-4D97-AF65-F5344CB8AC3E}">
        <p14:creationId xmlns:p14="http://schemas.microsoft.com/office/powerpoint/2010/main" xmlns="" val="3932562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05978"/>
            <a:ext cx="7427168" cy="857250"/>
          </a:xfrm>
          <a:prstGeom prst="rect">
            <a:avLst/>
          </a:prstGeom>
        </p:spPr>
        <p:txBody>
          <a:bodyPr vert="horz" lIns="91440" tIns="45720" rIns="91440" bIns="45720" rtlCol="0" anchor="ctr">
            <a:no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ES" dirty="0"/>
          </a:p>
        </p:txBody>
      </p:sp>
      <p:sp>
        <p:nvSpPr>
          <p:cNvPr id="4" name="3 Marcador de fecha"/>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A847CFC-816F-41D0-AAC0-9BF4FEBC753E}" type="datetimeFigureOut">
              <a:rPr lang="es-ES" smtClean="0"/>
              <a:pPr/>
              <a:t>08/02/2022</a:t>
            </a:fld>
            <a:endParaRPr lang="es-ES"/>
          </a:p>
        </p:txBody>
      </p:sp>
      <p:sp>
        <p:nvSpPr>
          <p:cNvPr id="5" name="4 Marcador de pie de página"/>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132FADFE-3B8F-471C-ABF0-DBC7717ECBBC}" type="slidenum">
              <a:rPr lang="es-ES" smtClean="0"/>
              <a:pPr/>
              <a:t>‹Nº›</a:t>
            </a:fld>
            <a:endParaRPr lang="es-ES"/>
          </a:p>
        </p:txBody>
      </p:sp>
      <p:sp>
        <p:nvSpPr>
          <p:cNvPr id="7" name="6 Rectángulo"/>
          <p:cNvSpPr/>
          <p:nvPr userDrawn="1"/>
        </p:nvSpPr>
        <p:spPr>
          <a:xfrm>
            <a:off x="3543" y="-20538"/>
            <a:ext cx="9140457" cy="771550"/>
          </a:xfrm>
          <a:prstGeom prst="rect">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pic>
        <p:nvPicPr>
          <p:cNvPr id="8" name="7 Imagen"/>
          <p:cNvPicPr>
            <a:picLocks noChangeAspect="1"/>
          </p:cNvPicPr>
          <p:nvPr userDrawn="1"/>
        </p:nvPicPr>
        <p:blipFill>
          <a:blip r:embed="rId11" cstate="print">
            <a:extLst>
              <a:ext uri="{28A0092B-C50C-407E-A947-70E740481C1C}">
                <a14:useLocalDpi xmlns:a14="http://schemas.microsoft.com/office/drawing/2010/main" xmlns="" val="0"/>
              </a:ext>
            </a:extLst>
          </a:blip>
          <a:stretch>
            <a:fillRect/>
          </a:stretch>
        </p:blipFill>
        <p:spPr>
          <a:xfrm>
            <a:off x="2544" y="4570422"/>
            <a:ext cx="9144000" cy="594552"/>
          </a:xfrm>
          <a:prstGeom prst="rect">
            <a:avLst/>
          </a:prstGeom>
        </p:spPr>
      </p:pic>
      <p:pic>
        <p:nvPicPr>
          <p:cNvPr id="9" name="8 Imagen"/>
          <p:cNvPicPr>
            <a:picLocks noChangeAspect="1"/>
          </p:cNvPicPr>
          <p:nvPr userDrawn="1"/>
        </p:nvPicPr>
        <p:blipFill>
          <a:blip r:embed="rId12" cstate="print">
            <a:extLst>
              <a:ext uri="{28A0092B-C50C-407E-A947-70E740481C1C}">
                <a14:useLocalDpi xmlns:a14="http://schemas.microsoft.com/office/drawing/2010/main" xmlns="" val="0"/>
              </a:ext>
            </a:extLst>
          </a:blip>
          <a:stretch>
            <a:fillRect/>
          </a:stretch>
        </p:blipFill>
        <p:spPr>
          <a:xfrm>
            <a:off x="7888859" y="0"/>
            <a:ext cx="1255141" cy="350312"/>
          </a:xfrm>
          <a:prstGeom prst="rect">
            <a:avLst/>
          </a:prstGeom>
        </p:spPr>
      </p:pic>
      <p:pic>
        <p:nvPicPr>
          <p:cNvPr id="11" name="Picture 9" descr="Icon&#10;&#10;Description automatically generated">
            <a:extLst>
              <a:ext uri="{FF2B5EF4-FFF2-40B4-BE49-F238E27FC236}">
                <a16:creationId xmlns="" xmlns:a16="http://schemas.microsoft.com/office/drawing/2014/main" id="{41216D88-2B28-AF44-B760-647672FDFD5C}"/>
              </a:ext>
            </a:extLst>
          </p:cNvPr>
          <p:cNvPicPr>
            <a:picLocks noChangeAspect="1"/>
          </p:cNvPicPr>
          <p:nvPr userDrawn="1"/>
        </p:nvPicPr>
        <p:blipFill>
          <a:blip r:embed="rId13" cstate="screen">
            <a:extLst>
              <a:ext uri="{28A0092B-C50C-407E-A947-70E740481C1C}">
                <a14:useLocalDpi xmlns="" xmlns:a14="http://schemas.microsoft.com/office/drawing/2010/main"/>
              </a:ext>
            </a:extLst>
          </a:blip>
          <a:stretch>
            <a:fillRect/>
          </a:stretch>
        </p:blipFill>
        <p:spPr>
          <a:xfrm>
            <a:off x="8460432" y="411510"/>
            <a:ext cx="683568" cy="222299"/>
          </a:xfrm>
          <a:prstGeom prst="rect">
            <a:avLst/>
          </a:prstGeom>
          <a:ln>
            <a:noFill/>
          </a:ln>
          <a:effectLst>
            <a:outerShdw blurRad="190500" algn="tl" rotWithShape="0">
              <a:srgbClr val="000000">
                <a:alpha val="70000"/>
              </a:srgbClr>
            </a:outerShdw>
          </a:effectLst>
        </p:spPr>
      </p:pic>
      <p:pic>
        <p:nvPicPr>
          <p:cNvPr id="12" name="Picture 2" descr="D:\docs\creaf\logos\LogoCREAF_petit_trans.png"/>
          <p:cNvPicPr>
            <a:picLocks noChangeAspect="1" noChangeArrowheads="1"/>
          </p:cNvPicPr>
          <p:nvPr userDrawn="1"/>
        </p:nvPicPr>
        <p:blipFill>
          <a:blip r:embed="rId14" cstate="print"/>
          <a:srcRect/>
          <a:stretch>
            <a:fillRect/>
          </a:stretch>
        </p:blipFill>
        <p:spPr bwMode="auto">
          <a:xfrm>
            <a:off x="7668344" y="417469"/>
            <a:ext cx="739686" cy="295253"/>
          </a:xfrm>
          <a:prstGeom prst="rect">
            <a:avLst/>
          </a:prstGeom>
          <a:ln>
            <a:noFill/>
          </a:ln>
          <a:effectLst>
            <a:outerShdw blurRad="190500" algn="tl" rotWithShape="0">
              <a:srgbClr val="000000">
                <a:alpha val="70000"/>
              </a:srgbClr>
            </a:outerShdw>
          </a:effectLst>
        </p:spPr>
      </p:pic>
    </p:spTree>
  </p:cSld>
  <p:clrMap bg1="lt1" tx1="dk1" bg2="lt2" tx2="dk2" accent1="accent1" accent2="accent2" accent3="accent3" accent4="accent4" accent5="accent5" accent6="accent6" hlink="hlink" folHlink="folHlink"/>
  <p:sldLayoutIdLst>
    <p:sldLayoutId id="2147483667" r:id="rId1"/>
    <p:sldLayoutId id="2147483650" r:id="rId2"/>
    <p:sldLayoutId id="2147483668" r:id="rId3"/>
    <p:sldLayoutId id="2147483669" r:id="rId4"/>
    <p:sldLayoutId id="2147483670" r:id="rId5"/>
    <p:sldLayoutId id="2147483651" r:id="rId6"/>
    <p:sldLayoutId id="2147483663" r:id="rId7"/>
    <p:sldLayoutId id="2147483664" r:id="rId8"/>
    <p:sldLayoutId id="2147483665" r:id="rId9"/>
  </p:sldLayoutIdLst>
  <p:txStyles>
    <p:titleStyle>
      <a:lvl1pPr algn="ctr" defTabSz="914400" rtl="0" eaLnBrk="1" latinLnBrk="0" hangingPunct="1">
        <a:spcBef>
          <a:spcPct val="0"/>
        </a:spcBef>
        <a:buNone/>
        <a:defRPr sz="36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miro.com/app/board/uXjVOPTbXF8=/"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hyperlink" Target="https://www.emodnet-ingestion.eu/data-submission"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www.emodnet-bathymetry.eu/media/emodnet_bathymetry/org/documents/euco-0901-002_dtm_exchange_format_specification_v1.6.pdf"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2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3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50.jpeg"/></Relationships>
</file>

<file path=ppt/slides/_rels/slide3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6.png"/><Relationship Id="rId4" Type="http://schemas.openxmlformats.org/officeDocument/2006/relationships/image" Target="../media/image25.png"/></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5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87.png"/></Relationships>
</file>

<file path=ppt/slides/_rels/slide68.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miro.com/app/board/uXjVOPTD4TY=/" TargetMode="Externa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p:cNvSpPr txBox="1"/>
          <p:nvPr/>
        </p:nvSpPr>
        <p:spPr>
          <a:xfrm>
            <a:off x="179512" y="1131590"/>
            <a:ext cx="3547120" cy="584775"/>
          </a:xfrm>
          <a:prstGeom prst="rect">
            <a:avLst/>
          </a:prstGeom>
          <a:noFill/>
        </p:spPr>
        <p:txBody>
          <a:bodyPr wrap="square" rtlCol="0">
            <a:spAutoFit/>
          </a:bodyPr>
          <a:lstStyle/>
          <a:p>
            <a:r>
              <a:rPr lang="ca-ES" sz="3200" b="1" dirty="0" smtClean="0">
                <a:solidFill>
                  <a:schemeClr val="bg1"/>
                </a:solidFill>
                <a:ea typeface="Verdana" panose="020B0604030504040204" pitchFamily="34" charset="0"/>
                <a:cs typeface="Verdana" panose="020B0604030504040204" pitchFamily="34" charset="0"/>
              </a:rPr>
              <a:t>ODF </a:t>
            </a:r>
            <a:r>
              <a:rPr lang="ca-ES" sz="3200" b="1" dirty="0" err="1" smtClean="0">
                <a:solidFill>
                  <a:schemeClr val="bg1"/>
                </a:solidFill>
                <a:ea typeface="Verdana" panose="020B0604030504040204" pitchFamily="34" charset="0"/>
                <a:cs typeface="Verdana" panose="020B0604030504040204" pitchFamily="34" charset="0"/>
              </a:rPr>
              <a:t>Workshop</a:t>
            </a:r>
            <a:endParaRPr lang="ca-ES" sz="3200" b="1" dirty="0">
              <a:solidFill>
                <a:schemeClr val="bg1"/>
              </a:solidFill>
              <a:ea typeface="Verdana" panose="020B0604030504040204" pitchFamily="34" charset="0"/>
              <a:cs typeface="Verdana" panose="020B0604030504040204" pitchFamily="34" charset="0"/>
            </a:endParaRPr>
          </a:p>
        </p:txBody>
      </p:sp>
      <p:sp>
        <p:nvSpPr>
          <p:cNvPr id="7" name="TextBox 3"/>
          <p:cNvSpPr txBox="1"/>
          <p:nvPr/>
        </p:nvSpPr>
        <p:spPr>
          <a:xfrm>
            <a:off x="179512" y="4011910"/>
            <a:ext cx="3667999" cy="276999"/>
          </a:xfrm>
          <a:prstGeom prst="rect">
            <a:avLst/>
          </a:prstGeom>
          <a:noFill/>
        </p:spPr>
        <p:txBody>
          <a:bodyPr wrap="square" rtlCol="0">
            <a:spAutoFit/>
          </a:bodyPr>
          <a:lstStyle/>
          <a:p>
            <a:r>
              <a:rPr lang="ca-ES" sz="1200" b="1" dirty="0" err="1" smtClean="0">
                <a:solidFill>
                  <a:schemeClr val="accent1">
                    <a:lumMod val="60000"/>
                    <a:lumOff val="40000"/>
                  </a:schemeClr>
                </a:solidFill>
                <a:ea typeface="Verdana" panose="020B0604030504040204" pitchFamily="34" charset="0"/>
                <a:cs typeface="Verdana" panose="020B0604030504040204" pitchFamily="34" charset="0"/>
              </a:rPr>
              <a:t>February</a:t>
            </a:r>
            <a:r>
              <a:rPr lang="ca-ES" sz="1200" b="1" dirty="0" smtClean="0">
                <a:solidFill>
                  <a:schemeClr val="accent1">
                    <a:lumMod val="60000"/>
                    <a:lumOff val="40000"/>
                  </a:schemeClr>
                </a:solidFill>
                <a:ea typeface="Verdana" panose="020B0604030504040204" pitchFamily="34" charset="0"/>
                <a:cs typeface="Verdana" panose="020B0604030504040204" pitchFamily="34" charset="0"/>
              </a:rPr>
              <a:t> 8th, 2022  </a:t>
            </a:r>
            <a:endParaRPr lang="ca-ES" sz="1200" b="1" dirty="0">
              <a:solidFill>
                <a:schemeClr val="accent1">
                  <a:lumMod val="60000"/>
                  <a:lumOff val="40000"/>
                </a:schemeClr>
              </a:solidFill>
              <a:ea typeface="Verdana" panose="020B0604030504040204" pitchFamily="34" charset="0"/>
              <a:cs typeface="Verdana" panose="020B0604030504040204" pitchFamily="34" charset="0"/>
            </a:endParaRPr>
          </a:p>
        </p:txBody>
      </p:sp>
      <p:sp>
        <p:nvSpPr>
          <p:cNvPr id="8" name="TextBox 4"/>
          <p:cNvSpPr txBox="1"/>
          <p:nvPr/>
        </p:nvSpPr>
        <p:spPr>
          <a:xfrm>
            <a:off x="179512" y="1749060"/>
            <a:ext cx="3591313" cy="830997"/>
          </a:xfrm>
          <a:prstGeom prst="rect">
            <a:avLst/>
          </a:prstGeom>
          <a:noFill/>
        </p:spPr>
        <p:txBody>
          <a:bodyPr wrap="square" rtlCol="0">
            <a:spAutoFit/>
          </a:bodyPr>
          <a:lstStyle/>
          <a:p>
            <a:r>
              <a:rPr lang="en-US" sz="2400" dirty="0" smtClean="0">
                <a:solidFill>
                  <a:schemeClr val="bg1"/>
                </a:solidFill>
                <a:ea typeface="Verdana" panose="020B0604030504040204" pitchFamily="34" charset="0"/>
                <a:cs typeface="Verdana" panose="020B0604030504040204" pitchFamily="34" charset="0"/>
              </a:rPr>
              <a:t>About data availability and interoperability.</a:t>
            </a:r>
            <a:endParaRPr lang="en-US" sz="2400" dirty="0" smtClean="0">
              <a:solidFill>
                <a:schemeClr val="bg1"/>
              </a:solidFill>
              <a:ea typeface="Verdana" panose="020B0604030504040204" pitchFamily="34" charset="0"/>
              <a:cs typeface="Verdana" panose="020B0604030504040204" pitchFamily="34" charset="0"/>
            </a:endParaRPr>
          </a:p>
        </p:txBody>
      </p:sp>
      <p:sp>
        <p:nvSpPr>
          <p:cNvPr id="9" name="TextBox 5"/>
          <p:cNvSpPr txBox="1"/>
          <p:nvPr/>
        </p:nvSpPr>
        <p:spPr>
          <a:xfrm>
            <a:off x="251520" y="2715766"/>
            <a:ext cx="3547120" cy="1323439"/>
          </a:xfrm>
          <a:prstGeom prst="rect">
            <a:avLst/>
          </a:prstGeom>
          <a:noFill/>
        </p:spPr>
        <p:txBody>
          <a:bodyPr wrap="square" rtlCol="0">
            <a:spAutoFit/>
          </a:bodyPr>
          <a:lstStyle/>
          <a:p>
            <a:r>
              <a:rPr lang="en-US" sz="2400" dirty="0" smtClean="0">
                <a:solidFill>
                  <a:schemeClr val="accent1">
                    <a:lumMod val="60000"/>
                    <a:lumOff val="40000"/>
                  </a:schemeClr>
                </a:solidFill>
                <a:ea typeface="Verdana" panose="020B0604030504040204" pitchFamily="34" charset="0"/>
                <a:cs typeface="Verdana" panose="020B0604030504040204" pitchFamily="34" charset="0"/>
              </a:rPr>
              <a:t>Joan Masó, </a:t>
            </a:r>
            <a:r>
              <a:rPr lang="en-US" dirty="0" err="1" smtClean="0">
                <a:solidFill>
                  <a:schemeClr val="accent1">
                    <a:lumMod val="60000"/>
                    <a:lumOff val="40000"/>
                  </a:schemeClr>
                </a:solidFill>
                <a:ea typeface="Verdana" panose="020B0604030504040204" pitchFamily="34" charset="0"/>
                <a:cs typeface="Verdana" panose="020B0604030504040204" pitchFamily="34" charset="0"/>
              </a:rPr>
              <a:t>reseacher</a:t>
            </a:r>
            <a:r>
              <a:rPr lang="en-US" dirty="0" smtClean="0">
                <a:solidFill>
                  <a:schemeClr val="accent1">
                    <a:lumMod val="60000"/>
                    <a:lumOff val="40000"/>
                  </a:schemeClr>
                </a:solidFill>
                <a:ea typeface="Verdana" panose="020B0604030504040204" pitchFamily="34" charset="0"/>
                <a:cs typeface="Verdana" panose="020B0604030504040204" pitchFamily="34" charset="0"/>
              </a:rPr>
              <a:t> at CREAF</a:t>
            </a:r>
            <a:endParaRPr lang="en-US" sz="2400" dirty="0" smtClean="0">
              <a:solidFill>
                <a:schemeClr val="accent1">
                  <a:lumMod val="60000"/>
                  <a:lumOff val="40000"/>
                </a:schemeClr>
              </a:solidFill>
              <a:ea typeface="Verdana" panose="020B0604030504040204" pitchFamily="34" charset="0"/>
              <a:cs typeface="Verdana" panose="020B0604030504040204" pitchFamily="34" charset="0"/>
            </a:endParaRPr>
          </a:p>
          <a:p>
            <a:r>
              <a:rPr lang="en-US" sz="1400" dirty="0" smtClean="0">
                <a:solidFill>
                  <a:schemeClr val="accent1">
                    <a:lumMod val="60000"/>
                    <a:lumOff val="40000"/>
                  </a:schemeClr>
                </a:solidFill>
                <a:ea typeface="Verdana" panose="020B0604030504040204" pitchFamily="34" charset="0"/>
                <a:cs typeface="Verdana" panose="020B0604030504040204" pitchFamily="34" charset="0"/>
              </a:rPr>
              <a:t>with support from </a:t>
            </a:r>
            <a:r>
              <a:rPr lang="en-US" sz="1400" dirty="0" err="1" smtClean="0">
                <a:solidFill>
                  <a:schemeClr val="accent1">
                    <a:lumMod val="60000"/>
                    <a:lumOff val="40000"/>
                  </a:schemeClr>
                </a:solidFill>
                <a:ea typeface="Verdana" panose="020B0604030504040204" pitchFamily="34" charset="0"/>
                <a:cs typeface="Verdana" panose="020B0604030504040204" pitchFamily="34" charset="0"/>
              </a:rPr>
              <a:t>Uta</a:t>
            </a:r>
            <a:r>
              <a:rPr lang="en-US" sz="1400" dirty="0" smtClean="0">
                <a:solidFill>
                  <a:schemeClr val="accent1">
                    <a:lumMod val="60000"/>
                    <a:lumOff val="40000"/>
                  </a:schemeClr>
                </a:solidFill>
                <a:ea typeface="Verdana" panose="020B0604030504040204" pitchFamily="34" charset="0"/>
                <a:cs typeface="Verdana" panose="020B0604030504040204" pitchFamily="34" charset="0"/>
              </a:rPr>
              <a:t> </a:t>
            </a:r>
            <a:r>
              <a:rPr lang="en-US" sz="1400" dirty="0" err="1" smtClean="0">
                <a:solidFill>
                  <a:schemeClr val="accent1">
                    <a:lumMod val="60000"/>
                    <a:lumOff val="40000"/>
                  </a:schemeClr>
                </a:solidFill>
                <a:ea typeface="Verdana" panose="020B0604030504040204" pitchFamily="34" charset="0"/>
                <a:cs typeface="Verdana" panose="020B0604030504040204" pitchFamily="34" charset="0"/>
              </a:rPr>
              <a:t>Wehn</a:t>
            </a:r>
            <a:r>
              <a:rPr lang="en-US" sz="1400" dirty="0" smtClean="0">
                <a:solidFill>
                  <a:schemeClr val="accent1">
                    <a:lumMod val="60000"/>
                    <a:lumOff val="40000"/>
                  </a:schemeClr>
                </a:solidFill>
                <a:ea typeface="Verdana" panose="020B0604030504040204" pitchFamily="34" charset="0"/>
                <a:cs typeface="Verdana" panose="020B0604030504040204" pitchFamily="34" charset="0"/>
              </a:rPr>
              <a:t>, </a:t>
            </a:r>
            <a:r>
              <a:rPr lang="en-US" sz="1400" dirty="0" err="1" smtClean="0">
                <a:solidFill>
                  <a:schemeClr val="accent1">
                    <a:lumMod val="60000"/>
                    <a:lumOff val="40000"/>
                  </a:schemeClr>
                </a:solidFill>
                <a:ea typeface="Verdana" panose="020B0604030504040204" pitchFamily="34" charset="0"/>
                <a:cs typeface="Verdana" panose="020B0604030504040204" pitchFamily="34" charset="0"/>
              </a:rPr>
              <a:t>Adlerbert</a:t>
            </a:r>
            <a:r>
              <a:rPr lang="en-US" sz="1400" dirty="0" smtClean="0">
                <a:solidFill>
                  <a:schemeClr val="accent1">
                    <a:lumMod val="60000"/>
                    <a:lumOff val="40000"/>
                  </a:schemeClr>
                </a:solidFill>
                <a:ea typeface="Verdana" panose="020B0604030504040204" pitchFamily="34" charset="0"/>
                <a:cs typeface="Verdana" panose="020B0604030504040204" pitchFamily="34" charset="0"/>
              </a:rPr>
              <a:t> Visiting Professor of Marine Citizen Science, University of Gothenburg</a:t>
            </a:r>
          </a:p>
          <a:p>
            <a:r>
              <a:rPr lang="en-US" sz="1400" i="1" dirty="0" smtClean="0">
                <a:solidFill>
                  <a:schemeClr val="accent1">
                    <a:lumMod val="60000"/>
                    <a:lumOff val="40000"/>
                  </a:schemeClr>
                </a:solidFill>
                <a:ea typeface="Verdana" panose="020B0604030504040204" pitchFamily="34" charset="0"/>
                <a:cs typeface="Verdana" panose="020B0604030504040204" pitchFamily="34" charset="0"/>
              </a:rPr>
              <a:t> </a:t>
            </a:r>
            <a:endParaRPr lang="en-US" sz="1400" i="1" dirty="0" smtClean="0">
              <a:solidFill>
                <a:schemeClr val="accent1">
                  <a:lumMod val="60000"/>
                  <a:lumOff val="40000"/>
                </a:schemeClr>
              </a:solidFill>
              <a:ea typeface="Verdana" panose="020B0604030504040204" pitchFamily="34" charset="0"/>
              <a:cs typeface="Verdana" panose="020B0604030504040204" pitchFamily="34" charset="0"/>
            </a:endParaRPr>
          </a:p>
        </p:txBody>
      </p:sp>
      <p:cxnSp>
        <p:nvCxnSpPr>
          <p:cNvPr id="10" name="Conector recto 19"/>
          <p:cNvCxnSpPr/>
          <p:nvPr/>
        </p:nvCxnSpPr>
        <p:spPr>
          <a:xfrm flipH="1">
            <a:off x="251520" y="3795886"/>
            <a:ext cx="3672408"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1" name="Conector recto 19"/>
          <p:cNvCxnSpPr/>
          <p:nvPr/>
        </p:nvCxnSpPr>
        <p:spPr>
          <a:xfrm flipH="1">
            <a:off x="251520" y="2715766"/>
            <a:ext cx="3672408"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54274" name="Picture 2" descr="https://oceandatafactory.se/wp-content/uploads/2020/03/cropped-logo-300x300.png"/>
          <p:cNvPicPr>
            <a:picLocks noChangeAspect="1" noChangeArrowheads="1"/>
          </p:cNvPicPr>
          <p:nvPr/>
        </p:nvPicPr>
        <p:blipFill>
          <a:blip r:embed="rId2" cstate="print"/>
          <a:srcRect/>
          <a:stretch>
            <a:fillRect/>
          </a:stretch>
        </p:blipFill>
        <p:spPr bwMode="auto">
          <a:xfrm>
            <a:off x="5220072" y="1082402"/>
            <a:ext cx="2857500" cy="2857500"/>
          </a:xfrm>
          <a:prstGeom prst="rect">
            <a:avLst/>
          </a:prstGeom>
          <a:noFill/>
        </p:spPr>
      </p:pic>
      <p:pic>
        <p:nvPicPr>
          <p:cNvPr id="54275" name="Picture 3"/>
          <p:cNvPicPr>
            <a:picLocks noChangeAspect="1" noChangeArrowheads="1"/>
          </p:cNvPicPr>
          <p:nvPr/>
        </p:nvPicPr>
        <p:blipFill>
          <a:blip r:embed="rId3" cstate="print"/>
          <a:srcRect/>
          <a:stretch>
            <a:fillRect/>
          </a:stretch>
        </p:blipFill>
        <p:spPr bwMode="auto">
          <a:xfrm>
            <a:off x="4742156" y="4011910"/>
            <a:ext cx="4401844" cy="1059582"/>
          </a:xfrm>
          <a:prstGeom prst="rect">
            <a:avLst/>
          </a:prstGeom>
          <a:noFill/>
          <a:ln w="9525">
            <a:noFill/>
            <a:miter lim="800000"/>
            <a:headEnd/>
            <a:tailEnd/>
          </a:ln>
          <a:effectLst>
            <a:softEdge rad="317500"/>
          </a:effectLst>
        </p:spPr>
      </p:pic>
    </p:spTree>
    <p:extLst>
      <p:ext uri="{BB962C8B-B14F-4D97-AF65-F5344CB8AC3E}">
        <p14:creationId xmlns:p14="http://schemas.microsoft.com/office/powerpoint/2010/main" xmlns="" val="32649931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2555776" y="1635646"/>
            <a:ext cx="5028597" cy="3168352"/>
          </a:xfrm>
          <a:prstGeom prst="rect">
            <a:avLst/>
          </a:prstGeom>
          <a:noFill/>
          <a:ln w="9525">
            <a:noFill/>
            <a:miter lim="800000"/>
            <a:headEnd/>
            <a:tailEnd/>
          </a:ln>
          <a:effectLst/>
        </p:spPr>
      </p:pic>
      <p:sp>
        <p:nvSpPr>
          <p:cNvPr id="2" name="1 Título"/>
          <p:cNvSpPr>
            <a:spLocks noGrp="1"/>
          </p:cNvSpPr>
          <p:nvPr>
            <p:ph type="title"/>
          </p:nvPr>
        </p:nvSpPr>
        <p:spPr/>
        <p:txBody>
          <a:bodyPr/>
          <a:lstStyle/>
          <a:p>
            <a:r>
              <a:rPr lang="en-US" dirty="0" smtClean="0"/>
              <a:t>Learn more about </a:t>
            </a:r>
            <a:r>
              <a:rPr lang="en-US" b="1" dirty="0" smtClean="0"/>
              <a:t>data </a:t>
            </a:r>
            <a:r>
              <a:rPr lang="en-US" b="1" dirty="0" smtClean="0"/>
              <a:t>types and sources</a:t>
            </a:r>
            <a:endParaRPr lang="en-US" dirty="0"/>
          </a:p>
        </p:txBody>
      </p:sp>
      <p:sp>
        <p:nvSpPr>
          <p:cNvPr id="4" name="1 Título"/>
          <p:cNvSpPr>
            <a:spLocks noGrp="1"/>
          </p:cNvSpPr>
          <p:nvPr>
            <p:ph idx="1"/>
          </p:nvPr>
        </p:nvSpPr>
        <p:spPr/>
        <p:txBody>
          <a:bodyPr/>
          <a:lstStyle/>
          <a:p>
            <a:r>
              <a:rPr lang="es-ES" u="sng" dirty="0" smtClean="0">
                <a:hlinkClick r:id="rId3"/>
              </a:rPr>
              <a:t>https://miro.com/app/board/uXjVOPTbXF8=/</a:t>
            </a:r>
            <a:endParaRPr lang="es-ES" dirty="0"/>
          </a:p>
        </p:txBody>
      </p:sp>
      <p:sp>
        <p:nvSpPr>
          <p:cNvPr id="7" name="6 Esquina doblada"/>
          <p:cNvSpPr/>
          <p:nvPr/>
        </p:nvSpPr>
        <p:spPr>
          <a:xfrm>
            <a:off x="1403648" y="2931790"/>
            <a:ext cx="1728192" cy="1296144"/>
          </a:xfrm>
          <a:prstGeom prst="foldedCorner">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I need… </a:t>
            </a:r>
            <a:br>
              <a:rPr lang="en-US" dirty="0" smtClean="0"/>
            </a:br>
            <a:r>
              <a:rPr lang="en-US" dirty="0" smtClean="0"/>
              <a:t>and I look for it in…</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Discussion</a:t>
            </a:r>
            <a:r>
              <a:rPr lang="ca-ES" dirty="0" smtClean="0"/>
              <a:t>: Is </a:t>
            </a:r>
            <a:r>
              <a:rPr lang="ca-ES" dirty="0" err="1" smtClean="0"/>
              <a:t>in-situ</a:t>
            </a:r>
            <a:r>
              <a:rPr lang="ca-ES" dirty="0" smtClean="0"/>
              <a:t> </a:t>
            </a:r>
            <a:r>
              <a:rPr lang="ca-ES" dirty="0" err="1" smtClean="0"/>
              <a:t>more</a:t>
            </a:r>
            <a:r>
              <a:rPr lang="ca-ES" dirty="0" smtClean="0"/>
              <a:t> complex</a:t>
            </a:r>
            <a:endParaRPr lang="es-ES" dirty="0"/>
          </a:p>
        </p:txBody>
      </p:sp>
      <p:sp>
        <p:nvSpPr>
          <p:cNvPr id="6" name="5 Marcador de contenido"/>
          <p:cNvSpPr>
            <a:spLocks noGrp="1"/>
          </p:cNvSpPr>
          <p:nvPr>
            <p:ph idx="1"/>
          </p:nvPr>
        </p:nvSpPr>
        <p:spPr/>
        <p:txBody>
          <a:bodyPr/>
          <a:lstStyle/>
          <a:p>
            <a:endParaRPr lang="es-ES" dirty="0"/>
          </a:p>
        </p:txBody>
      </p:sp>
      <p:pic>
        <p:nvPicPr>
          <p:cNvPr id="6146" name="Picture 2" descr="Remote Sensing | Free Full-Text | Contribution of Remote Sensing  Technologies to a Holistic Coastal and Marine Environmental Management  Framework: A Review | HTML"/>
          <p:cNvPicPr>
            <a:picLocks noChangeAspect="1" noChangeArrowheads="1"/>
          </p:cNvPicPr>
          <p:nvPr/>
        </p:nvPicPr>
        <p:blipFill>
          <a:blip r:embed="rId2" cstate="print"/>
          <a:srcRect/>
          <a:stretch>
            <a:fillRect/>
          </a:stretch>
        </p:blipFill>
        <p:spPr bwMode="auto">
          <a:xfrm>
            <a:off x="1403647" y="1059582"/>
            <a:ext cx="6765799" cy="36004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Discussion</a:t>
            </a:r>
            <a:r>
              <a:rPr lang="ca-ES" dirty="0" smtClean="0"/>
              <a:t>: Is </a:t>
            </a:r>
            <a:r>
              <a:rPr lang="ca-ES" dirty="0" err="1" smtClean="0"/>
              <a:t>in-situ</a:t>
            </a:r>
            <a:r>
              <a:rPr lang="ca-ES" dirty="0" smtClean="0"/>
              <a:t> </a:t>
            </a:r>
            <a:r>
              <a:rPr lang="ca-ES" dirty="0" err="1" smtClean="0"/>
              <a:t>more</a:t>
            </a:r>
            <a:r>
              <a:rPr lang="ca-ES" dirty="0" smtClean="0"/>
              <a:t> complex</a:t>
            </a:r>
            <a:endParaRPr lang="es-ES" dirty="0"/>
          </a:p>
        </p:txBody>
      </p:sp>
      <p:sp>
        <p:nvSpPr>
          <p:cNvPr id="3" name="2 Marcador de contenido"/>
          <p:cNvSpPr>
            <a:spLocks noGrp="1"/>
          </p:cNvSpPr>
          <p:nvPr>
            <p:ph idx="1"/>
          </p:nvPr>
        </p:nvSpPr>
        <p:spPr>
          <a:xfrm>
            <a:off x="107504" y="915566"/>
            <a:ext cx="3312368" cy="3679057"/>
          </a:xfrm>
        </p:spPr>
        <p:txBody>
          <a:bodyPr>
            <a:normAutofit fontScale="25000" lnSpcReduction="20000"/>
          </a:bodyPr>
          <a:lstStyle/>
          <a:p>
            <a:r>
              <a:rPr lang="es-ES" dirty="0" smtClean="0"/>
              <a:t>AGITMAR - </a:t>
            </a:r>
            <a:r>
              <a:rPr lang="es-ES" dirty="0" err="1" smtClean="0"/>
              <a:t>Knowledge</a:t>
            </a:r>
            <a:r>
              <a:rPr lang="es-ES" dirty="0" smtClean="0"/>
              <a:t> of sea and </a:t>
            </a:r>
            <a:r>
              <a:rPr lang="es-ES" dirty="0" err="1" smtClean="0"/>
              <a:t>swell</a:t>
            </a:r>
            <a:r>
              <a:rPr lang="es-ES" dirty="0" smtClean="0"/>
              <a:t> </a:t>
            </a:r>
            <a:r>
              <a:rPr lang="es-ES" dirty="0" err="1" smtClean="0"/>
              <a:t>on</a:t>
            </a:r>
            <a:r>
              <a:rPr lang="es-ES" dirty="0" smtClean="0"/>
              <a:t> </a:t>
            </a:r>
            <a:r>
              <a:rPr lang="es-ES" dirty="0" err="1" smtClean="0"/>
              <a:t>Portuguese</a:t>
            </a:r>
            <a:r>
              <a:rPr lang="es-ES" dirty="0" smtClean="0"/>
              <a:t> </a:t>
            </a:r>
            <a:r>
              <a:rPr lang="es-ES" dirty="0" err="1" smtClean="0"/>
              <a:t>coast</a:t>
            </a:r>
            <a:endParaRPr lang="es-ES" dirty="0" smtClean="0"/>
          </a:p>
          <a:p>
            <a:r>
              <a:rPr lang="es-ES" dirty="0" smtClean="0"/>
              <a:t>BENTHIC NETWORK (REBENT)</a:t>
            </a:r>
          </a:p>
          <a:p>
            <a:r>
              <a:rPr lang="es-ES" dirty="0" smtClean="0"/>
              <a:t>Black Sea regional </a:t>
            </a:r>
            <a:r>
              <a:rPr lang="es-ES" dirty="0" err="1" smtClean="0"/>
              <a:t>subsystem</a:t>
            </a:r>
            <a:r>
              <a:rPr lang="es-ES" dirty="0" smtClean="0"/>
              <a:t> of </a:t>
            </a:r>
            <a:r>
              <a:rPr lang="es-ES" dirty="0" err="1" smtClean="0"/>
              <a:t>the</a:t>
            </a:r>
            <a:r>
              <a:rPr lang="es-ES" dirty="0" smtClean="0"/>
              <a:t> Global Sea </a:t>
            </a:r>
            <a:r>
              <a:rPr lang="es-ES" dirty="0" err="1" smtClean="0"/>
              <a:t>Level</a:t>
            </a:r>
            <a:r>
              <a:rPr lang="es-ES" dirty="0" smtClean="0"/>
              <a:t> </a:t>
            </a:r>
            <a:r>
              <a:rPr lang="es-ES" dirty="0" err="1" smtClean="0"/>
              <a:t>Observing</a:t>
            </a:r>
            <a:r>
              <a:rPr lang="es-ES" dirty="0" smtClean="0"/>
              <a:t> </a:t>
            </a:r>
            <a:r>
              <a:rPr lang="es-ES" dirty="0" err="1" smtClean="0"/>
              <a:t>System</a:t>
            </a:r>
            <a:endParaRPr lang="es-ES" dirty="0" smtClean="0"/>
          </a:p>
          <a:p>
            <a:r>
              <a:rPr lang="es-ES" dirty="0" err="1" smtClean="0"/>
              <a:t>DYnamics</a:t>
            </a:r>
            <a:r>
              <a:rPr lang="es-ES" dirty="0" smtClean="0"/>
              <a:t> of </a:t>
            </a:r>
            <a:r>
              <a:rPr lang="es-ES" dirty="0" err="1" smtClean="0"/>
              <a:t>Atmospheric</a:t>
            </a:r>
            <a:r>
              <a:rPr lang="es-ES" dirty="0" smtClean="0"/>
              <a:t> </a:t>
            </a:r>
            <a:r>
              <a:rPr lang="es-ES" dirty="0" err="1" smtClean="0"/>
              <a:t>Flows</a:t>
            </a:r>
            <a:r>
              <a:rPr lang="es-ES" dirty="0" smtClean="0"/>
              <a:t> in </a:t>
            </a:r>
            <a:r>
              <a:rPr lang="es-ES" dirty="0" err="1" smtClean="0"/>
              <a:t>MEDiterranean</a:t>
            </a:r>
            <a:r>
              <a:rPr lang="es-ES" dirty="0" smtClean="0"/>
              <a:t> Sea (DYFAMED)</a:t>
            </a:r>
          </a:p>
          <a:p>
            <a:r>
              <a:rPr lang="es-ES" dirty="0" smtClean="0"/>
              <a:t>ESONET - EUROPEAN SEAFLOOR OBSERVATORIES NETWORK</a:t>
            </a:r>
          </a:p>
          <a:p>
            <a:r>
              <a:rPr lang="es-ES" dirty="0" err="1" smtClean="0"/>
              <a:t>European</a:t>
            </a:r>
            <a:r>
              <a:rPr lang="es-ES" dirty="0" smtClean="0"/>
              <a:t> </a:t>
            </a:r>
            <a:r>
              <a:rPr lang="es-ES" dirty="0" err="1" smtClean="0"/>
              <a:t>Multidisciplinary</a:t>
            </a:r>
            <a:r>
              <a:rPr lang="es-ES" dirty="0" smtClean="0"/>
              <a:t> </a:t>
            </a:r>
            <a:r>
              <a:rPr lang="es-ES" dirty="0" err="1" smtClean="0"/>
              <a:t>Seafloor</a:t>
            </a:r>
            <a:r>
              <a:rPr lang="es-ES" dirty="0" smtClean="0"/>
              <a:t> and </a:t>
            </a:r>
            <a:r>
              <a:rPr lang="es-ES" dirty="0" err="1" smtClean="0"/>
              <a:t>Water</a:t>
            </a:r>
            <a:r>
              <a:rPr lang="es-ES" dirty="0" smtClean="0"/>
              <a:t> </a:t>
            </a:r>
            <a:r>
              <a:rPr lang="es-ES" dirty="0" err="1" smtClean="0"/>
              <a:t>Column</a:t>
            </a:r>
            <a:r>
              <a:rPr lang="es-ES" dirty="0" smtClean="0"/>
              <a:t> </a:t>
            </a:r>
            <a:r>
              <a:rPr lang="es-ES" dirty="0" err="1" smtClean="0"/>
              <a:t>Observatory</a:t>
            </a:r>
            <a:endParaRPr lang="es-ES" dirty="0" smtClean="0"/>
          </a:p>
          <a:p>
            <a:r>
              <a:rPr lang="es-ES" dirty="0" err="1" smtClean="0"/>
              <a:t>European</a:t>
            </a:r>
            <a:r>
              <a:rPr lang="es-ES" dirty="0" smtClean="0"/>
              <a:t> </a:t>
            </a:r>
            <a:r>
              <a:rPr lang="es-ES" dirty="0" err="1" smtClean="0"/>
              <a:t>Ocean</a:t>
            </a:r>
            <a:r>
              <a:rPr lang="es-ES" dirty="0" smtClean="0"/>
              <a:t> </a:t>
            </a:r>
            <a:r>
              <a:rPr lang="es-ES" dirty="0" err="1" smtClean="0"/>
              <a:t>Observatory</a:t>
            </a:r>
            <a:r>
              <a:rPr lang="es-ES" dirty="0" smtClean="0"/>
              <a:t> Network</a:t>
            </a:r>
          </a:p>
          <a:p>
            <a:r>
              <a:rPr lang="es-ES" dirty="0" err="1" smtClean="0"/>
              <a:t>Expandable</a:t>
            </a:r>
            <a:r>
              <a:rPr lang="es-ES" dirty="0" smtClean="0"/>
              <a:t> </a:t>
            </a:r>
            <a:r>
              <a:rPr lang="es-ES" dirty="0" err="1" smtClean="0"/>
              <a:t>Seafloor</a:t>
            </a:r>
            <a:r>
              <a:rPr lang="es-ES" dirty="0" smtClean="0"/>
              <a:t> </a:t>
            </a:r>
            <a:r>
              <a:rPr lang="es-ES" dirty="0" err="1" smtClean="0"/>
              <a:t>Observatory</a:t>
            </a:r>
            <a:endParaRPr lang="es-ES" dirty="0" smtClean="0"/>
          </a:p>
          <a:p>
            <a:r>
              <a:rPr lang="es-ES" dirty="0" smtClean="0"/>
              <a:t>GLOBAL OCEAN SURFACE UNDERWAY DATA (GOSUD)</a:t>
            </a:r>
          </a:p>
          <a:p>
            <a:r>
              <a:rPr lang="es-ES" dirty="0" smtClean="0"/>
              <a:t>IDAMAR - </a:t>
            </a:r>
            <a:r>
              <a:rPr lang="es-ES" dirty="0" err="1" smtClean="0"/>
              <a:t>Spatial</a:t>
            </a:r>
            <a:r>
              <a:rPr lang="es-ES" dirty="0" smtClean="0"/>
              <a:t> Data </a:t>
            </a:r>
            <a:r>
              <a:rPr lang="es-ES" dirty="0" err="1" smtClean="0"/>
              <a:t>Infrastructure</a:t>
            </a:r>
            <a:r>
              <a:rPr lang="es-ES" dirty="0" smtClean="0"/>
              <a:t> </a:t>
            </a:r>
            <a:r>
              <a:rPr lang="es-ES" dirty="0" err="1" smtClean="0"/>
              <a:t>for</a:t>
            </a:r>
            <a:r>
              <a:rPr lang="es-ES" dirty="0" smtClean="0"/>
              <a:t> </a:t>
            </a:r>
            <a:r>
              <a:rPr lang="es-ES" dirty="0" err="1" smtClean="0"/>
              <a:t>the</a:t>
            </a:r>
            <a:r>
              <a:rPr lang="es-ES" dirty="0" smtClean="0"/>
              <a:t> Marine </a:t>
            </a:r>
            <a:r>
              <a:rPr lang="es-ES" dirty="0" err="1" smtClean="0"/>
              <a:t>Environment</a:t>
            </a:r>
            <a:endParaRPr lang="es-ES" dirty="0" smtClean="0"/>
          </a:p>
          <a:p>
            <a:r>
              <a:rPr lang="es-ES" dirty="0" smtClean="0"/>
              <a:t>IMBK Marine </a:t>
            </a:r>
            <a:r>
              <a:rPr lang="es-ES" dirty="0" err="1" smtClean="0"/>
              <a:t>Observation</a:t>
            </a:r>
            <a:r>
              <a:rPr lang="es-ES" dirty="0" smtClean="0"/>
              <a:t> </a:t>
            </a:r>
            <a:r>
              <a:rPr lang="es-ES" dirty="0" err="1" smtClean="0"/>
              <a:t>System</a:t>
            </a:r>
            <a:endParaRPr lang="es-ES" dirty="0" smtClean="0"/>
          </a:p>
          <a:p>
            <a:r>
              <a:rPr lang="es-ES" dirty="0" smtClean="0"/>
              <a:t>JERICO-NEXT : </a:t>
            </a:r>
            <a:r>
              <a:rPr lang="es-ES" dirty="0" err="1" smtClean="0"/>
              <a:t>Towards</a:t>
            </a:r>
            <a:r>
              <a:rPr lang="es-ES" dirty="0" smtClean="0"/>
              <a:t> a </a:t>
            </a:r>
            <a:r>
              <a:rPr lang="es-ES" dirty="0" err="1" smtClean="0"/>
              <a:t>joint</a:t>
            </a:r>
            <a:r>
              <a:rPr lang="es-ES" dirty="0" smtClean="0"/>
              <a:t> </a:t>
            </a:r>
            <a:r>
              <a:rPr lang="es-ES" dirty="0" err="1" smtClean="0"/>
              <a:t>European</a:t>
            </a:r>
            <a:r>
              <a:rPr lang="es-ES" dirty="0" smtClean="0"/>
              <a:t> </a:t>
            </a:r>
            <a:r>
              <a:rPr lang="es-ES" dirty="0" err="1" smtClean="0"/>
              <a:t>research</a:t>
            </a:r>
            <a:r>
              <a:rPr lang="es-ES" dirty="0" smtClean="0"/>
              <a:t> </a:t>
            </a:r>
            <a:r>
              <a:rPr lang="es-ES" dirty="0" err="1" smtClean="0"/>
              <a:t>infrastructure</a:t>
            </a:r>
            <a:r>
              <a:rPr lang="es-ES" dirty="0" smtClean="0"/>
              <a:t> </a:t>
            </a:r>
            <a:r>
              <a:rPr lang="es-ES" dirty="0" err="1" smtClean="0"/>
              <a:t>network</a:t>
            </a:r>
            <a:r>
              <a:rPr lang="es-ES" dirty="0" smtClean="0"/>
              <a:t> </a:t>
            </a:r>
            <a:r>
              <a:rPr lang="es-ES" dirty="0" err="1" smtClean="0"/>
              <a:t>for</a:t>
            </a:r>
            <a:r>
              <a:rPr lang="es-ES" dirty="0" smtClean="0"/>
              <a:t> </a:t>
            </a:r>
            <a:r>
              <a:rPr lang="es-ES" dirty="0" err="1" smtClean="0"/>
              <a:t>coastal</a:t>
            </a:r>
            <a:r>
              <a:rPr lang="es-ES" dirty="0" smtClean="0"/>
              <a:t> </a:t>
            </a:r>
            <a:r>
              <a:rPr lang="es-ES" dirty="0" err="1" smtClean="0"/>
              <a:t>observatories</a:t>
            </a:r>
            <a:endParaRPr lang="es-ES" dirty="0" smtClean="0"/>
          </a:p>
          <a:p>
            <a:r>
              <a:rPr lang="es-ES" dirty="0" smtClean="0"/>
              <a:t>Marine </a:t>
            </a:r>
            <a:r>
              <a:rPr lang="es-ES" dirty="0" err="1" smtClean="0"/>
              <a:t>Environmental</a:t>
            </a:r>
            <a:r>
              <a:rPr lang="es-ES" dirty="0" smtClean="0"/>
              <a:t> </a:t>
            </a:r>
            <a:r>
              <a:rPr lang="es-ES" dirty="0" err="1" smtClean="0"/>
              <a:t>Change</a:t>
            </a:r>
            <a:r>
              <a:rPr lang="es-ES" dirty="0" smtClean="0"/>
              <a:t> Network</a:t>
            </a:r>
          </a:p>
          <a:p>
            <a:r>
              <a:rPr lang="es-ES" dirty="0" err="1" smtClean="0"/>
              <a:t>Measuring</a:t>
            </a:r>
            <a:r>
              <a:rPr lang="es-ES" dirty="0" smtClean="0"/>
              <a:t> and </a:t>
            </a:r>
            <a:r>
              <a:rPr lang="es-ES" dirty="0" err="1" smtClean="0"/>
              <a:t>Modelling</a:t>
            </a:r>
            <a:r>
              <a:rPr lang="es-ES" dirty="0" smtClean="0"/>
              <a:t> </a:t>
            </a:r>
            <a:r>
              <a:rPr lang="es-ES" dirty="0" err="1" smtClean="0"/>
              <a:t>Change</a:t>
            </a:r>
            <a:r>
              <a:rPr lang="es-ES" dirty="0" smtClean="0"/>
              <a:t>: Sea </a:t>
            </a:r>
            <a:r>
              <a:rPr lang="es-ES" dirty="0" err="1" smtClean="0"/>
              <a:t>Sensors</a:t>
            </a:r>
            <a:r>
              <a:rPr lang="es-ES" dirty="0" smtClean="0"/>
              <a:t> and </a:t>
            </a:r>
            <a:r>
              <a:rPr lang="es-ES" dirty="0" err="1" smtClean="0"/>
              <a:t>Bioinformatics</a:t>
            </a:r>
            <a:endParaRPr lang="es-ES" dirty="0" smtClean="0"/>
          </a:p>
          <a:p>
            <a:r>
              <a:rPr lang="es-ES" dirty="0" err="1" smtClean="0"/>
              <a:t>Mediterranean</a:t>
            </a:r>
            <a:r>
              <a:rPr lang="es-ES" dirty="0" smtClean="0"/>
              <a:t> </a:t>
            </a:r>
            <a:r>
              <a:rPr lang="es-ES" dirty="0" err="1" smtClean="0"/>
              <a:t>Forecasting</a:t>
            </a:r>
            <a:r>
              <a:rPr lang="es-ES" dirty="0" smtClean="0"/>
              <a:t> </a:t>
            </a:r>
            <a:r>
              <a:rPr lang="es-ES" dirty="0" err="1" smtClean="0"/>
              <a:t>System</a:t>
            </a:r>
            <a:r>
              <a:rPr lang="es-ES" dirty="0" smtClean="0"/>
              <a:t> - </a:t>
            </a:r>
            <a:r>
              <a:rPr lang="es-ES" dirty="0" err="1" smtClean="0"/>
              <a:t>Volunteer</a:t>
            </a:r>
            <a:r>
              <a:rPr lang="es-ES" dirty="0" smtClean="0"/>
              <a:t> </a:t>
            </a:r>
            <a:r>
              <a:rPr lang="es-ES" dirty="0" err="1" smtClean="0"/>
              <a:t>Observing</a:t>
            </a:r>
            <a:r>
              <a:rPr lang="es-ES" dirty="0" smtClean="0"/>
              <a:t> </a:t>
            </a:r>
            <a:r>
              <a:rPr lang="es-ES" dirty="0" err="1" smtClean="0"/>
              <a:t>Ships</a:t>
            </a:r>
            <a:endParaRPr lang="es-ES" dirty="0" smtClean="0"/>
          </a:p>
          <a:p>
            <a:r>
              <a:rPr lang="es-ES" dirty="0" err="1" smtClean="0"/>
              <a:t>Mediterranean</a:t>
            </a:r>
            <a:r>
              <a:rPr lang="es-ES" dirty="0" smtClean="0"/>
              <a:t> </a:t>
            </a:r>
            <a:r>
              <a:rPr lang="es-ES" dirty="0" err="1" smtClean="0"/>
              <a:t>Ocean</a:t>
            </a:r>
            <a:r>
              <a:rPr lang="es-ES" dirty="0" smtClean="0"/>
              <a:t> </a:t>
            </a:r>
            <a:r>
              <a:rPr lang="es-ES" dirty="0" err="1" smtClean="0"/>
              <a:t>Observing</a:t>
            </a:r>
            <a:r>
              <a:rPr lang="es-ES" dirty="0" smtClean="0"/>
              <a:t> </a:t>
            </a:r>
            <a:r>
              <a:rPr lang="es-ES" dirty="0" err="1" smtClean="0"/>
              <a:t>System</a:t>
            </a:r>
            <a:r>
              <a:rPr lang="es-ES" dirty="0" smtClean="0"/>
              <a:t> </a:t>
            </a:r>
            <a:r>
              <a:rPr lang="es-ES" dirty="0" err="1" smtClean="0"/>
              <a:t>on</a:t>
            </a:r>
            <a:r>
              <a:rPr lang="es-ES" dirty="0" smtClean="0"/>
              <a:t> </a:t>
            </a:r>
            <a:r>
              <a:rPr lang="es-ES" dirty="0" err="1" smtClean="0"/>
              <a:t>Environment</a:t>
            </a:r>
            <a:r>
              <a:rPr lang="es-ES" dirty="0" smtClean="0"/>
              <a:t> (MOOSE)</a:t>
            </a:r>
          </a:p>
          <a:p>
            <a:r>
              <a:rPr lang="es-ES" dirty="0" err="1" smtClean="0"/>
              <a:t>Oceanographic</a:t>
            </a:r>
            <a:r>
              <a:rPr lang="es-ES" dirty="0" smtClean="0"/>
              <a:t> time-series (RADIALES)</a:t>
            </a:r>
          </a:p>
          <a:p>
            <a:r>
              <a:rPr lang="es-ES" dirty="0" err="1" smtClean="0"/>
              <a:t>Operational</a:t>
            </a:r>
            <a:r>
              <a:rPr lang="es-ES" dirty="0" smtClean="0"/>
              <a:t> </a:t>
            </a:r>
            <a:r>
              <a:rPr lang="es-ES" dirty="0" err="1" smtClean="0"/>
              <a:t>Environmental</a:t>
            </a:r>
            <a:r>
              <a:rPr lang="es-ES" dirty="0" smtClean="0"/>
              <a:t> </a:t>
            </a:r>
            <a:r>
              <a:rPr lang="es-ES" dirty="0" err="1" smtClean="0"/>
              <a:t>Monitoring</a:t>
            </a:r>
            <a:r>
              <a:rPr lang="es-ES" dirty="0" smtClean="0"/>
              <a:t> – PALME</a:t>
            </a:r>
          </a:p>
          <a:p>
            <a:r>
              <a:rPr lang="es-ES" dirty="0" smtClean="0"/>
              <a:t>PREVIMER - COASTAL OBSERVATIONS AND FORECASTS</a:t>
            </a:r>
          </a:p>
          <a:p>
            <a:r>
              <a:rPr lang="es-ES" dirty="0" smtClean="0"/>
              <a:t>RAIA -</a:t>
            </a:r>
            <a:r>
              <a:rPr lang="es-ES" dirty="0" err="1" smtClean="0"/>
              <a:t>Iberian</a:t>
            </a:r>
            <a:r>
              <a:rPr lang="es-ES" dirty="0" smtClean="0"/>
              <a:t> </a:t>
            </a:r>
            <a:r>
              <a:rPr lang="es-ES" dirty="0" err="1" smtClean="0"/>
              <a:t>Margin</a:t>
            </a:r>
            <a:r>
              <a:rPr lang="es-ES" dirty="0" smtClean="0"/>
              <a:t> </a:t>
            </a:r>
            <a:r>
              <a:rPr lang="es-ES" dirty="0" err="1" smtClean="0"/>
              <a:t>Ocean</a:t>
            </a:r>
            <a:r>
              <a:rPr lang="es-ES" dirty="0" smtClean="0"/>
              <a:t> </a:t>
            </a:r>
            <a:r>
              <a:rPr lang="es-ES" dirty="0" err="1" smtClean="0"/>
              <a:t>Observatory</a:t>
            </a:r>
            <a:endParaRPr lang="es-ES" dirty="0" smtClean="0"/>
          </a:p>
          <a:p>
            <a:r>
              <a:rPr lang="es-ES" dirty="0" smtClean="0"/>
              <a:t>RITMARE - La </a:t>
            </a:r>
            <a:r>
              <a:rPr lang="es-ES" dirty="0" err="1" smtClean="0"/>
              <a:t>Ricerca</a:t>
            </a:r>
            <a:r>
              <a:rPr lang="es-ES" dirty="0" smtClean="0"/>
              <a:t> </a:t>
            </a:r>
            <a:r>
              <a:rPr lang="es-ES" dirty="0" err="1" smtClean="0"/>
              <a:t>ITaliana</a:t>
            </a:r>
            <a:r>
              <a:rPr lang="es-ES" dirty="0" smtClean="0"/>
              <a:t> per </a:t>
            </a:r>
            <a:r>
              <a:rPr lang="es-ES" dirty="0" err="1" smtClean="0"/>
              <a:t>il</a:t>
            </a:r>
            <a:r>
              <a:rPr lang="es-ES" dirty="0" smtClean="0"/>
              <a:t> MARE</a:t>
            </a:r>
          </a:p>
          <a:p>
            <a:r>
              <a:rPr lang="es-ES" dirty="0" smtClean="0"/>
              <a:t>Scottish Marine </a:t>
            </a:r>
            <a:r>
              <a:rPr lang="es-ES" dirty="0" err="1" smtClean="0"/>
              <a:t>Monitoring</a:t>
            </a:r>
            <a:r>
              <a:rPr lang="es-ES" dirty="0" smtClean="0"/>
              <a:t> </a:t>
            </a:r>
            <a:r>
              <a:rPr lang="es-ES" dirty="0" err="1" smtClean="0"/>
              <a:t>Programmes</a:t>
            </a:r>
            <a:endParaRPr lang="es-ES" dirty="0" smtClean="0"/>
          </a:p>
          <a:p>
            <a:r>
              <a:rPr lang="es-ES" dirty="0" smtClean="0"/>
              <a:t>Sea </a:t>
            </a:r>
            <a:r>
              <a:rPr lang="es-ES" dirty="0" err="1" smtClean="0"/>
              <a:t>Level</a:t>
            </a:r>
            <a:r>
              <a:rPr lang="es-ES" dirty="0" smtClean="0"/>
              <a:t> </a:t>
            </a:r>
            <a:r>
              <a:rPr lang="es-ES" dirty="0" err="1" smtClean="0"/>
              <a:t>Operational</a:t>
            </a:r>
            <a:r>
              <a:rPr lang="es-ES" dirty="0" smtClean="0"/>
              <a:t> Network</a:t>
            </a:r>
          </a:p>
          <a:p>
            <a:r>
              <a:rPr lang="es-ES" dirty="0" smtClean="0"/>
              <a:t>Western </a:t>
            </a:r>
            <a:r>
              <a:rPr lang="es-ES" dirty="0" err="1" smtClean="0"/>
              <a:t>Shelf</a:t>
            </a:r>
            <a:r>
              <a:rPr lang="es-ES" dirty="0" smtClean="0"/>
              <a:t> </a:t>
            </a:r>
            <a:r>
              <a:rPr lang="es-ES" dirty="0" err="1" smtClean="0"/>
              <a:t>Observatory</a:t>
            </a:r>
            <a:endParaRPr lang="es-ES" dirty="0" smtClean="0"/>
          </a:p>
          <a:p>
            <a:endParaRPr lang="es-ES" dirty="0"/>
          </a:p>
        </p:txBody>
      </p:sp>
      <p:sp>
        <p:nvSpPr>
          <p:cNvPr id="4" name="3 Rectángulo"/>
          <p:cNvSpPr/>
          <p:nvPr/>
        </p:nvSpPr>
        <p:spPr>
          <a:xfrm>
            <a:off x="0" y="4587974"/>
            <a:ext cx="5598368" cy="369332"/>
          </a:xfrm>
          <a:prstGeom prst="rect">
            <a:avLst/>
          </a:prstGeom>
        </p:spPr>
        <p:txBody>
          <a:bodyPr wrap="square">
            <a:spAutoFit/>
          </a:bodyPr>
          <a:lstStyle/>
          <a:p>
            <a:r>
              <a:rPr lang="es-ES" dirty="0" smtClean="0"/>
              <a:t>http://seadatanet.maris2.nl/v_edios_v2/search.asp</a:t>
            </a:r>
            <a:endParaRPr lang="es-ES" dirty="0"/>
          </a:p>
        </p:txBody>
      </p:sp>
      <p:pic>
        <p:nvPicPr>
          <p:cNvPr id="5122" name="Picture 2"/>
          <p:cNvPicPr>
            <a:picLocks noChangeAspect="1" noChangeArrowheads="1"/>
          </p:cNvPicPr>
          <p:nvPr/>
        </p:nvPicPr>
        <p:blipFill>
          <a:blip r:embed="rId2" cstate="print"/>
          <a:srcRect/>
          <a:stretch>
            <a:fillRect/>
          </a:stretch>
        </p:blipFill>
        <p:spPr bwMode="auto">
          <a:xfrm>
            <a:off x="3419872" y="1059582"/>
            <a:ext cx="5724128" cy="33794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In-situ</a:t>
            </a:r>
            <a:endParaRPr lang="es-ES" dirty="0"/>
          </a:p>
        </p:txBody>
      </p:sp>
      <p:sp>
        <p:nvSpPr>
          <p:cNvPr id="3" name="2 Marcador de contenido"/>
          <p:cNvSpPr>
            <a:spLocks noGrp="1"/>
          </p:cNvSpPr>
          <p:nvPr>
            <p:ph idx="1"/>
          </p:nvPr>
        </p:nvSpPr>
        <p:spPr/>
        <p:txBody>
          <a:bodyPr/>
          <a:lstStyle/>
          <a:p>
            <a:r>
              <a:rPr lang="ca-ES" dirty="0" err="1" smtClean="0"/>
              <a:t>Insitu</a:t>
            </a:r>
            <a:r>
              <a:rPr lang="ca-ES" dirty="0" smtClean="0"/>
              <a:t> </a:t>
            </a:r>
            <a:r>
              <a:rPr lang="ca-ES" dirty="0" err="1" smtClean="0"/>
              <a:t>diversity</a:t>
            </a:r>
            <a:r>
              <a:rPr lang="ca-ES" dirty="0" smtClean="0"/>
              <a:t> in </a:t>
            </a:r>
            <a:r>
              <a:rPr lang="ca-ES" i="1" dirty="0" err="1" smtClean="0"/>
              <a:t>bio-diversity</a:t>
            </a:r>
            <a:r>
              <a:rPr lang="ca-ES" i="1" dirty="0" smtClean="0"/>
              <a:t> </a:t>
            </a:r>
            <a:r>
              <a:rPr lang="ca-ES" dirty="0" smtClean="0"/>
              <a:t>portals</a:t>
            </a:r>
          </a:p>
          <a:p>
            <a:endParaRPr lang="ca-ES" dirty="0" smtClean="0"/>
          </a:p>
          <a:p>
            <a:endParaRPr lang="es-E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dirty="0"/>
          </a:p>
        </p:txBody>
      </p:sp>
      <p:sp>
        <p:nvSpPr>
          <p:cNvPr id="3" name="2 Marcador de contenido"/>
          <p:cNvSpPr>
            <a:spLocks noGrp="1"/>
          </p:cNvSpPr>
          <p:nvPr>
            <p:ph idx="1"/>
          </p:nvPr>
        </p:nvSpPr>
        <p:spPr/>
        <p:txBody>
          <a:bodyPr/>
          <a:lstStyle/>
          <a:p>
            <a:endParaRPr lang="es-ES"/>
          </a:p>
        </p:txBody>
      </p:sp>
      <p:pic>
        <p:nvPicPr>
          <p:cNvPr id="1031" name="Picture 7"/>
          <p:cNvPicPr>
            <a:picLocks noChangeAspect="1" noChangeArrowheads="1"/>
          </p:cNvPicPr>
          <p:nvPr/>
        </p:nvPicPr>
        <p:blipFill>
          <a:blip r:embed="rId2" cstate="print"/>
          <a:srcRect/>
          <a:stretch>
            <a:fillRect/>
          </a:stretch>
        </p:blipFill>
        <p:spPr bwMode="auto">
          <a:xfrm>
            <a:off x="251521" y="1275606"/>
            <a:ext cx="3033932" cy="2808312"/>
          </a:xfrm>
          <a:prstGeom prst="rect">
            <a:avLst/>
          </a:prstGeom>
          <a:noFill/>
          <a:ln w="9525">
            <a:noFill/>
            <a:miter lim="800000"/>
            <a:headEnd/>
            <a:tailEnd/>
          </a:ln>
          <a:effectLst/>
        </p:spPr>
      </p:pic>
      <p:sp>
        <p:nvSpPr>
          <p:cNvPr id="11" name="10 CuadroTexto"/>
          <p:cNvSpPr txBox="1"/>
          <p:nvPr/>
        </p:nvSpPr>
        <p:spPr>
          <a:xfrm>
            <a:off x="0" y="4587974"/>
            <a:ext cx="7406579" cy="369332"/>
          </a:xfrm>
          <a:prstGeom prst="rect">
            <a:avLst/>
          </a:prstGeom>
          <a:solidFill>
            <a:srgbClr val="FFC000"/>
          </a:solidFill>
        </p:spPr>
        <p:txBody>
          <a:bodyPr wrap="none" rtlCol="0">
            <a:spAutoFit/>
          </a:bodyPr>
          <a:lstStyle/>
          <a:p>
            <a:r>
              <a:rPr lang="es-ES" dirty="0" smtClean="0"/>
              <a:t>https://www.emodnet-biology.eu/toolbox/en/download/occurrence/explore</a:t>
            </a:r>
            <a:endParaRPr lang="es-ES" dirty="0"/>
          </a:p>
        </p:txBody>
      </p:sp>
      <p:pic>
        <p:nvPicPr>
          <p:cNvPr id="1032" name="Picture 8"/>
          <p:cNvPicPr>
            <a:picLocks noChangeAspect="1" noChangeArrowheads="1"/>
          </p:cNvPicPr>
          <p:nvPr/>
        </p:nvPicPr>
        <p:blipFill>
          <a:blip r:embed="rId3" cstate="print"/>
          <a:srcRect/>
          <a:stretch>
            <a:fillRect/>
          </a:stretch>
        </p:blipFill>
        <p:spPr bwMode="auto">
          <a:xfrm>
            <a:off x="3152651" y="1491630"/>
            <a:ext cx="5991349" cy="2475750"/>
          </a:xfrm>
          <a:prstGeom prst="rect">
            <a:avLst/>
          </a:prstGeom>
          <a:noFill/>
          <a:ln w="9525">
            <a:noFill/>
            <a:miter lim="800000"/>
            <a:headEnd/>
            <a:tailEnd/>
          </a:ln>
          <a:effectLst/>
        </p:spPr>
      </p:pic>
      <p:pic>
        <p:nvPicPr>
          <p:cNvPr id="1033" name="Picture 9"/>
          <p:cNvPicPr>
            <a:picLocks noChangeAspect="1" noChangeArrowheads="1"/>
          </p:cNvPicPr>
          <p:nvPr/>
        </p:nvPicPr>
        <p:blipFill>
          <a:blip r:embed="rId4" cstate="print"/>
          <a:srcRect/>
          <a:stretch>
            <a:fillRect/>
          </a:stretch>
        </p:blipFill>
        <p:spPr bwMode="auto">
          <a:xfrm>
            <a:off x="0" y="123478"/>
            <a:ext cx="6912768" cy="113179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smtClean="0"/>
              <a:t>GUI for a </a:t>
            </a:r>
            <a:r>
              <a:rPr lang="ca-ES" dirty="0" err="1" smtClean="0"/>
              <a:t>Geospatial</a:t>
            </a:r>
            <a:r>
              <a:rPr lang="ca-ES" dirty="0" smtClean="0"/>
              <a:t> </a:t>
            </a:r>
            <a:r>
              <a:rPr lang="ca-ES" dirty="0" err="1" smtClean="0"/>
              <a:t>standard</a:t>
            </a:r>
            <a:endParaRPr lang="es-ES" dirty="0"/>
          </a:p>
        </p:txBody>
      </p:sp>
      <p:sp>
        <p:nvSpPr>
          <p:cNvPr id="3" name="2 Marcador de contenido"/>
          <p:cNvSpPr>
            <a:spLocks noGrp="1"/>
          </p:cNvSpPr>
          <p:nvPr>
            <p:ph idx="1"/>
          </p:nvPr>
        </p:nvSpPr>
        <p:spPr/>
        <p:txBody>
          <a:bodyPr/>
          <a:lstStyle/>
          <a:p>
            <a:endParaRPr lang="es-ES" dirty="0"/>
          </a:p>
        </p:txBody>
      </p:sp>
      <p:pic>
        <p:nvPicPr>
          <p:cNvPr id="1026" name="Picture 2"/>
          <p:cNvPicPr>
            <a:picLocks noChangeAspect="1" noChangeArrowheads="1"/>
          </p:cNvPicPr>
          <p:nvPr/>
        </p:nvPicPr>
        <p:blipFill>
          <a:blip r:embed="rId2" cstate="print"/>
          <a:srcRect/>
          <a:stretch>
            <a:fillRect/>
          </a:stretch>
        </p:blipFill>
        <p:spPr bwMode="auto">
          <a:xfrm>
            <a:off x="323528" y="627534"/>
            <a:ext cx="3598814" cy="3041198"/>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6372200" y="2643758"/>
            <a:ext cx="2771800" cy="1216977"/>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cstate="print"/>
          <a:srcRect/>
          <a:stretch>
            <a:fillRect/>
          </a:stretch>
        </p:blipFill>
        <p:spPr bwMode="auto">
          <a:xfrm>
            <a:off x="7236296" y="3723878"/>
            <a:ext cx="1647824" cy="1081087"/>
          </a:xfrm>
          <a:prstGeom prst="rect">
            <a:avLst/>
          </a:prstGeom>
          <a:noFill/>
          <a:ln w="9525">
            <a:noFill/>
            <a:miter lim="800000"/>
            <a:headEnd/>
            <a:tailEnd/>
          </a:ln>
          <a:effectLst/>
        </p:spPr>
      </p:pic>
      <p:sp>
        <p:nvSpPr>
          <p:cNvPr id="8" name="7 CuadroTexto"/>
          <p:cNvSpPr txBox="1"/>
          <p:nvPr/>
        </p:nvSpPr>
        <p:spPr>
          <a:xfrm>
            <a:off x="323529" y="3723878"/>
            <a:ext cx="8280919" cy="938719"/>
          </a:xfrm>
          <a:prstGeom prst="rect">
            <a:avLst/>
          </a:prstGeom>
          <a:solidFill>
            <a:schemeClr val="bg1"/>
          </a:solidFill>
        </p:spPr>
        <p:txBody>
          <a:bodyPr wrap="square" rtlCol="0">
            <a:spAutoFit/>
          </a:bodyPr>
          <a:lstStyle/>
          <a:p>
            <a:r>
              <a:rPr lang="es-ES" sz="1100" dirty="0" smtClean="0"/>
              <a:t>http://geo.vliz.be/geoserver/wfs/ows?service=WFS&amp;version=1.1.0&amp;request=GetFeature&amp;typeName=Dataportal:eurobis-obisenv_basic&amp;resultType=results&amp;viewParams=where:((ST_Intersects(ST_SetSRID(ST_MakeBox2D(ST_Point(-0.065\,40.467)\,ST_Point(3.644\,42.883))\,4326)\,+up.the_geom)))+AND+aphiaid+IN+(+SELECT+aphiaid+FROM+eurobis.taxa_attributes+WHERE+selectid+IN+('Mammals'));context:0100&amp;propertyName=datasetid,datecollected,decimallatitude,decimallongitude,coordinateuncertaintyinmeters,scientificname,aphiaid,scientificnameaccepted&amp;outputFormat=csv</a:t>
            </a:r>
            <a:endParaRPr lang="es-ES" sz="1100" dirty="0"/>
          </a:p>
        </p:txBody>
      </p:sp>
      <p:pic>
        <p:nvPicPr>
          <p:cNvPr id="2050" name="Picture 2"/>
          <p:cNvPicPr>
            <a:picLocks noChangeAspect="1" noChangeArrowheads="1"/>
          </p:cNvPicPr>
          <p:nvPr/>
        </p:nvPicPr>
        <p:blipFill>
          <a:blip r:embed="rId5" cstate="print"/>
          <a:srcRect/>
          <a:stretch>
            <a:fillRect/>
          </a:stretch>
        </p:blipFill>
        <p:spPr bwMode="auto">
          <a:xfrm>
            <a:off x="3851920" y="339502"/>
            <a:ext cx="2754125" cy="2501453"/>
          </a:xfrm>
          <a:prstGeom prst="rect">
            <a:avLst/>
          </a:prstGeom>
          <a:noFill/>
          <a:ln w="9525">
            <a:noFill/>
            <a:miter lim="800000"/>
            <a:headEnd/>
            <a:tailEnd/>
          </a:ln>
          <a:effectLst/>
        </p:spPr>
      </p:pic>
      <p:sp>
        <p:nvSpPr>
          <p:cNvPr id="11" name="10 Flecha abajo"/>
          <p:cNvSpPr/>
          <p:nvPr/>
        </p:nvSpPr>
        <p:spPr>
          <a:xfrm rot="1038869">
            <a:off x="5292080" y="2499742"/>
            <a:ext cx="144016" cy="12961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3074" name="Picture 2"/>
          <p:cNvPicPr>
            <a:picLocks noChangeAspect="1" noChangeArrowheads="1"/>
          </p:cNvPicPr>
          <p:nvPr/>
        </p:nvPicPr>
        <p:blipFill>
          <a:blip r:embed="rId2" cstate="print"/>
          <a:srcRect/>
          <a:stretch>
            <a:fillRect/>
          </a:stretch>
        </p:blipFill>
        <p:spPr bwMode="auto">
          <a:xfrm>
            <a:off x="613148" y="539889"/>
            <a:ext cx="7919292" cy="40653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Citizen</a:t>
            </a:r>
            <a:r>
              <a:rPr lang="ca-ES" dirty="0" smtClean="0"/>
              <a:t> </a:t>
            </a:r>
            <a:r>
              <a:rPr lang="ca-ES" dirty="0" err="1" smtClean="0"/>
              <a:t>Science</a:t>
            </a:r>
            <a:endParaRPr lang="es-ES" dirty="0"/>
          </a:p>
        </p:txBody>
      </p:sp>
      <p:sp>
        <p:nvSpPr>
          <p:cNvPr id="3" name="2 Marcador de contenido"/>
          <p:cNvSpPr>
            <a:spLocks noGrp="1"/>
          </p:cNvSpPr>
          <p:nvPr>
            <p:ph idx="1"/>
          </p:nvPr>
        </p:nvSpPr>
        <p:spPr/>
        <p:txBody>
          <a:bodyPr/>
          <a:lstStyle/>
          <a:p>
            <a:endParaRPr lang="es-ES"/>
          </a:p>
        </p:txBody>
      </p:sp>
      <p:sp>
        <p:nvSpPr>
          <p:cNvPr id="4" name="3 Rectángulo"/>
          <p:cNvSpPr/>
          <p:nvPr/>
        </p:nvSpPr>
        <p:spPr>
          <a:xfrm>
            <a:off x="0" y="4587974"/>
            <a:ext cx="4139210" cy="369332"/>
          </a:xfrm>
          <a:prstGeom prst="rect">
            <a:avLst/>
          </a:prstGeom>
        </p:spPr>
        <p:txBody>
          <a:bodyPr wrap="none">
            <a:spAutoFit/>
          </a:bodyPr>
          <a:lstStyle/>
          <a:p>
            <a:r>
              <a:rPr lang="es-ES" dirty="0" smtClean="0"/>
              <a:t>https://www.observadoresdelmar.es/Map</a:t>
            </a:r>
            <a:endParaRPr lang="es-ES" dirty="0"/>
          </a:p>
        </p:txBody>
      </p:sp>
      <p:pic>
        <p:nvPicPr>
          <p:cNvPr id="1026" name="Picture 2"/>
          <p:cNvPicPr>
            <a:picLocks noChangeAspect="1" noChangeArrowheads="1"/>
          </p:cNvPicPr>
          <p:nvPr/>
        </p:nvPicPr>
        <p:blipFill>
          <a:blip r:embed="rId3" cstate="print"/>
          <a:srcRect/>
          <a:stretch>
            <a:fillRect/>
          </a:stretch>
        </p:blipFill>
        <p:spPr bwMode="auto">
          <a:xfrm>
            <a:off x="1359175" y="485106"/>
            <a:ext cx="6427238" cy="41748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61442" name="Picture 2"/>
          <p:cNvPicPr>
            <a:picLocks noChangeAspect="1" noChangeArrowheads="1"/>
          </p:cNvPicPr>
          <p:nvPr/>
        </p:nvPicPr>
        <p:blipFill>
          <a:blip r:embed="rId2" cstate="print"/>
          <a:srcRect/>
          <a:stretch>
            <a:fillRect/>
          </a:stretch>
        </p:blipFill>
        <p:spPr bwMode="auto">
          <a:xfrm>
            <a:off x="755576" y="699542"/>
            <a:ext cx="7631260" cy="40901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Integrated</a:t>
            </a:r>
            <a:r>
              <a:rPr lang="ca-ES" dirty="0" smtClean="0"/>
              <a:t> in Networks: GBIF.</a:t>
            </a:r>
            <a:endParaRPr lang="es-ES" dirty="0"/>
          </a:p>
        </p:txBody>
      </p:sp>
      <p:sp>
        <p:nvSpPr>
          <p:cNvPr id="3" name="2 Marcador de contenido"/>
          <p:cNvSpPr>
            <a:spLocks noGrp="1"/>
          </p:cNvSpPr>
          <p:nvPr>
            <p:ph idx="1"/>
          </p:nvPr>
        </p:nvSpPr>
        <p:spPr/>
        <p:txBody>
          <a:bodyPr/>
          <a:lstStyle/>
          <a:p>
            <a:endParaRPr lang="es-ES"/>
          </a:p>
        </p:txBody>
      </p:sp>
      <p:pic>
        <p:nvPicPr>
          <p:cNvPr id="62466" name="Picture 2"/>
          <p:cNvPicPr>
            <a:picLocks noChangeAspect="1" noChangeArrowheads="1"/>
          </p:cNvPicPr>
          <p:nvPr/>
        </p:nvPicPr>
        <p:blipFill>
          <a:blip r:embed="rId2" cstate="print"/>
          <a:srcRect/>
          <a:stretch>
            <a:fillRect/>
          </a:stretch>
        </p:blipFill>
        <p:spPr bwMode="auto">
          <a:xfrm>
            <a:off x="251520" y="699542"/>
            <a:ext cx="5462732" cy="2520280"/>
          </a:xfrm>
          <a:prstGeom prst="rect">
            <a:avLst/>
          </a:prstGeom>
          <a:noFill/>
          <a:ln w="9525">
            <a:noFill/>
            <a:miter lim="800000"/>
            <a:headEnd/>
            <a:tailEnd/>
          </a:ln>
          <a:effectLst/>
        </p:spPr>
      </p:pic>
      <p:pic>
        <p:nvPicPr>
          <p:cNvPr id="62467" name="Picture 3"/>
          <p:cNvPicPr>
            <a:picLocks noChangeAspect="1" noChangeArrowheads="1"/>
          </p:cNvPicPr>
          <p:nvPr/>
        </p:nvPicPr>
        <p:blipFill>
          <a:blip r:embed="rId3" cstate="print"/>
          <a:srcRect/>
          <a:stretch>
            <a:fillRect/>
          </a:stretch>
        </p:blipFill>
        <p:spPr bwMode="auto">
          <a:xfrm>
            <a:off x="5076056" y="3271292"/>
            <a:ext cx="3793260" cy="18722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Welcome</a:t>
            </a:r>
            <a:r>
              <a:rPr lang="ca-ES" dirty="0" smtClean="0"/>
              <a:t> and agenda</a:t>
            </a:r>
            <a:endParaRPr lang="es-ES" dirty="0"/>
          </a:p>
        </p:txBody>
      </p:sp>
      <p:sp>
        <p:nvSpPr>
          <p:cNvPr id="3" name="2 Marcador de contenido"/>
          <p:cNvSpPr>
            <a:spLocks noGrp="1"/>
          </p:cNvSpPr>
          <p:nvPr>
            <p:ph idx="1"/>
          </p:nvPr>
        </p:nvSpPr>
        <p:spPr/>
        <p:txBody>
          <a:bodyPr>
            <a:normAutofit lnSpcReduction="10000"/>
          </a:bodyPr>
          <a:lstStyle/>
          <a:p>
            <a:r>
              <a:rPr lang="en-US" dirty="0" smtClean="0"/>
              <a:t>Data availability Issues (10')</a:t>
            </a:r>
          </a:p>
          <a:p>
            <a:r>
              <a:rPr lang="en-US" dirty="0" smtClean="0"/>
              <a:t>Solutions: Portals and catalogues (45')</a:t>
            </a:r>
          </a:p>
          <a:p>
            <a:r>
              <a:rPr lang="en-US" dirty="0" smtClean="0"/>
              <a:t>Solutions: Data standards (25')</a:t>
            </a:r>
          </a:p>
          <a:p>
            <a:r>
              <a:rPr lang="en-US" dirty="0" smtClean="0"/>
              <a:t>Wrap up</a:t>
            </a:r>
          </a:p>
          <a:p>
            <a:endParaRPr lang="en-US" dirty="0" smtClean="0"/>
          </a:p>
          <a:p>
            <a:r>
              <a:rPr lang="en-US" dirty="0" smtClean="0"/>
              <a:t>Interactive session with </a:t>
            </a:r>
            <a:r>
              <a:rPr lang="en-US" dirty="0" err="1" smtClean="0"/>
              <a:t>Miro</a:t>
            </a:r>
            <a:r>
              <a:rPr lang="en-US" dirty="0" smtClean="0"/>
              <a:t>, Discussion and </a:t>
            </a:r>
            <a:r>
              <a:rPr lang="en-US" dirty="0" err="1" smtClean="0"/>
              <a:t>Exercice</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r>
              <a:rPr lang="en-US" dirty="0" smtClean="0"/>
              <a:t>Finding and interoperating with ocean data</a:t>
            </a:r>
          </a:p>
          <a:p>
            <a:pPr algn="r">
              <a:buNone/>
            </a:pPr>
            <a:r>
              <a:rPr lang="en-US" dirty="0" smtClean="0"/>
              <a:t>My experience</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4098" name="Picture 2"/>
          <p:cNvPicPr>
            <a:picLocks noChangeAspect="1" noChangeArrowheads="1"/>
          </p:cNvPicPr>
          <p:nvPr/>
        </p:nvPicPr>
        <p:blipFill>
          <a:blip r:embed="rId2" cstate="print"/>
          <a:srcRect/>
          <a:stretch>
            <a:fillRect/>
          </a:stretch>
        </p:blipFill>
        <p:spPr bwMode="auto">
          <a:xfrm>
            <a:off x="2699792" y="0"/>
            <a:ext cx="2953673" cy="5440412"/>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cstate="print"/>
          <a:srcRect/>
          <a:stretch>
            <a:fillRect/>
          </a:stretch>
        </p:blipFill>
        <p:spPr bwMode="auto">
          <a:xfrm>
            <a:off x="5870927" y="915566"/>
            <a:ext cx="2916296" cy="3461146"/>
          </a:xfrm>
          <a:prstGeom prst="rect">
            <a:avLst/>
          </a:prstGeom>
          <a:noFill/>
          <a:ln w="9525">
            <a:noFill/>
            <a:miter lim="800000"/>
            <a:headEnd/>
            <a:tailEnd/>
          </a:ln>
          <a:effectLst/>
        </p:spPr>
      </p:pic>
      <p:sp>
        <p:nvSpPr>
          <p:cNvPr id="6" name="5 CuadroTexto"/>
          <p:cNvSpPr txBox="1"/>
          <p:nvPr/>
        </p:nvSpPr>
        <p:spPr>
          <a:xfrm>
            <a:off x="5654903" y="4515966"/>
            <a:ext cx="3489097" cy="461665"/>
          </a:xfrm>
          <a:prstGeom prst="rect">
            <a:avLst/>
          </a:prstGeom>
          <a:solidFill>
            <a:srgbClr val="FFC000"/>
          </a:solidFill>
        </p:spPr>
        <p:txBody>
          <a:bodyPr wrap="none" rtlCol="0">
            <a:spAutoFit/>
          </a:bodyPr>
          <a:lstStyle/>
          <a:p>
            <a:r>
              <a:rPr lang="es-ES" sz="1200" dirty="0" smtClean="0">
                <a:hlinkClick r:id="rId4"/>
              </a:rPr>
              <a:t>https://www.emodnet-ingestion.eu/data-submission</a:t>
            </a:r>
            <a:endParaRPr lang="es-ES" sz="1200" dirty="0" smtClean="0"/>
          </a:p>
          <a:p>
            <a:r>
              <a:rPr lang="es-ES" sz="1200" dirty="0" smtClean="0"/>
              <a:t>https://emodnet.ec.europa.eu/en/portals</a:t>
            </a:r>
            <a:endParaRPr lang="es-ES" sz="1200" dirty="0"/>
          </a:p>
        </p:txBody>
      </p:sp>
      <p:pic>
        <p:nvPicPr>
          <p:cNvPr id="4101" name="Picture 5" descr="EMODnet 2022"/>
          <p:cNvPicPr>
            <a:picLocks noChangeAspect="1" noChangeArrowheads="1"/>
          </p:cNvPicPr>
          <p:nvPr/>
        </p:nvPicPr>
        <p:blipFill>
          <a:blip r:embed="rId5" cstate="print"/>
          <a:srcRect/>
          <a:stretch>
            <a:fillRect/>
          </a:stretch>
        </p:blipFill>
        <p:spPr bwMode="auto">
          <a:xfrm>
            <a:off x="0" y="843558"/>
            <a:ext cx="2771800" cy="1743073"/>
          </a:xfrm>
          <a:prstGeom prst="rect">
            <a:avLst/>
          </a:prstGeom>
          <a:noFill/>
        </p:spPr>
      </p:pic>
      <p:pic>
        <p:nvPicPr>
          <p:cNvPr id="4103" name="Picture 7" descr="upload.wikimedia.org/wikipedia/en/e/e6/Flanders..."/>
          <p:cNvPicPr>
            <a:picLocks noChangeAspect="1" noChangeArrowheads="1"/>
          </p:cNvPicPr>
          <p:nvPr/>
        </p:nvPicPr>
        <p:blipFill>
          <a:blip r:embed="rId6" cstate="print"/>
          <a:srcRect/>
          <a:stretch>
            <a:fillRect/>
          </a:stretch>
        </p:blipFill>
        <p:spPr bwMode="auto">
          <a:xfrm>
            <a:off x="395536" y="3075806"/>
            <a:ext cx="2003130" cy="1296144"/>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EMODnet</a:t>
            </a:r>
            <a:endParaRPr lang="ca-ES" dirty="0"/>
          </a:p>
        </p:txBody>
      </p:sp>
      <p:sp>
        <p:nvSpPr>
          <p:cNvPr id="3" name="2 Marcador de contenido"/>
          <p:cNvSpPr>
            <a:spLocks noGrp="1"/>
          </p:cNvSpPr>
          <p:nvPr>
            <p:ph idx="1"/>
          </p:nvPr>
        </p:nvSpPr>
        <p:spPr/>
        <p:txBody>
          <a:bodyPr/>
          <a:lstStyle/>
          <a:p>
            <a:endParaRPr lang="ca-ES"/>
          </a:p>
        </p:txBody>
      </p:sp>
      <p:pic>
        <p:nvPicPr>
          <p:cNvPr id="1026" name="Picture 2"/>
          <p:cNvPicPr>
            <a:picLocks noChangeAspect="1" noChangeArrowheads="1"/>
          </p:cNvPicPr>
          <p:nvPr/>
        </p:nvPicPr>
        <p:blipFill>
          <a:blip r:embed="rId2" cstate="print"/>
          <a:srcRect/>
          <a:stretch>
            <a:fillRect/>
          </a:stretch>
        </p:blipFill>
        <p:spPr bwMode="auto">
          <a:xfrm>
            <a:off x="611560" y="483518"/>
            <a:ext cx="7343228" cy="4342296"/>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2699792" y="915566"/>
            <a:ext cx="3375498" cy="3743052"/>
          </a:xfrm>
          <a:prstGeom prst="rect">
            <a:avLst/>
          </a:prstGeom>
          <a:ln>
            <a:noFill/>
          </a:ln>
          <a:effectLst>
            <a:outerShdw blurRad="292100" dist="139700" dir="2700000" algn="tl" rotWithShape="0">
              <a:srgbClr val="333333">
                <a:alpha val="65000"/>
              </a:srgbClr>
            </a:outerShdw>
          </a:effectLst>
        </p:spPr>
      </p:pic>
      <p:sp>
        <p:nvSpPr>
          <p:cNvPr id="6" name="5 CuadroTexto"/>
          <p:cNvSpPr txBox="1"/>
          <p:nvPr/>
        </p:nvSpPr>
        <p:spPr>
          <a:xfrm>
            <a:off x="4427984" y="4774168"/>
            <a:ext cx="4464496" cy="369332"/>
          </a:xfrm>
          <a:prstGeom prst="rect">
            <a:avLst/>
          </a:prstGeom>
          <a:solidFill>
            <a:srgbClr val="FFC000"/>
          </a:solidFill>
        </p:spPr>
        <p:txBody>
          <a:bodyPr wrap="square" rtlCol="0">
            <a:spAutoFit/>
          </a:bodyPr>
          <a:lstStyle/>
          <a:p>
            <a:r>
              <a:rPr lang="es-ES" dirty="0" smtClean="0"/>
              <a:t>https://emodnet.ec.europa.eu/en/portals</a:t>
            </a:r>
            <a:endParaRPr lang="es-ES" dirty="0"/>
          </a:p>
        </p:txBody>
      </p:sp>
    </p:spTree>
    <p:extLst>
      <p:ext uri="{BB962C8B-B14F-4D97-AF65-F5344CB8AC3E}">
        <p14:creationId xmlns:p14="http://schemas.microsoft.com/office/powerpoint/2010/main" xmlns="" val="35308986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2050" name="Picture 2"/>
          <p:cNvPicPr>
            <a:picLocks noChangeAspect="1" noChangeArrowheads="1"/>
          </p:cNvPicPr>
          <p:nvPr/>
        </p:nvPicPr>
        <p:blipFill>
          <a:blip r:embed="rId2" cstate="print"/>
          <a:srcRect/>
          <a:stretch>
            <a:fillRect/>
          </a:stretch>
        </p:blipFill>
        <p:spPr bwMode="auto">
          <a:xfrm>
            <a:off x="593468" y="704304"/>
            <a:ext cx="7957064" cy="3739654"/>
          </a:xfrm>
          <a:prstGeom prst="rect">
            <a:avLst/>
          </a:prstGeom>
          <a:noFill/>
          <a:ln w="9525">
            <a:noFill/>
            <a:miter lim="800000"/>
            <a:headEnd/>
            <a:tailEnd/>
          </a:ln>
          <a:effectLst/>
        </p:spPr>
      </p:pic>
      <p:sp>
        <p:nvSpPr>
          <p:cNvPr id="5" name="4 CuadroTexto"/>
          <p:cNvSpPr txBox="1"/>
          <p:nvPr/>
        </p:nvSpPr>
        <p:spPr>
          <a:xfrm>
            <a:off x="7884368" y="2643758"/>
            <a:ext cx="1019831" cy="461665"/>
          </a:xfrm>
          <a:prstGeom prst="rect">
            <a:avLst/>
          </a:prstGeom>
          <a:noFill/>
        </p:spPr>
        <p:txBody>
          <a:bodyPr wrap="none" rtlCol="0">
            <a:spAutoFit/>
          </a:bodyPr>
          <a:lstStyle/>
          <a:p>
            <a:r>
              <a:rPr lang="ca-ES" sz="2400" i="1" dirty="0" err="1" smtClean="0"/>
              <a:t>emo</a:t>
            </a:r>
            <a:r>
              <a:rPr lang="ca-ES" sz="2400" i="1" dirty="0" smtClean="0"/>
              <a:t>??</a:t>
            </a:r>
            <a:endParaRPr lang="es-ES" sz="2400" i="1" dirty="0"/>
          </a:p>
        </p:txBody>
      </p:sp>
      <p:pic>
        <p:nvPicPr>
          <p:cNvPr id="2051" name="Picture 3"/>
          <p:cNvPicPr>
            <a:picLocks noChangeAspect="1" noChangeArrowheads="1"/>
          </p:cNvPicPr>
          <p:nvPr/>
        </p:nvPicPr>
        <p:blipFill>
          <a:blip r:embed="rId3" cstate="print"/>
          <a:srcRect/>
          <a:stretch>
            <a:fillRect/>
          </a:stretch>
        </p:blipFill>
        <p:spPr bwMode="auto">
          <a:xfrm>
            <a:off x="4067944" y="1851670"/>
            <a:ext cx="1584176" cy="2880268"/>
          </a:xfrm>
          <a:prstGeom prst="rect">
            <a:avLst/>
          </a:prstGeom>
          <a:ln>
            <a:noFill/>
          </a:ln>
          <a:effectLst>
            <a:outerShdw blurRad="292100" dist="139700" dir="2700000" algn="tl" rotWithShape="0">
              <a:srgbClr val="333333">
                <a:alpha val="65000"/>
              </a:srgbClr>
            </a:outerShdw>
          </a:effectLst>
        </p:spPr>
      </p:pic>
      <p:sp>
        <p:nvSpPr>
          <p:cNvPr id="7" name="6 Rectángulo"/>
          <p:cNvSpPr/>
          <p:nvPr/>
        </p:nvSpPr>
        <p:spPr>
          <a:xfrm>
            <a:off x="5076056" y="4774168"/>
            <a:ext cx="3913059" cy="369332"/>
          </a:xfrm>
          <a:prstGeom prst="rect">
            <a:avLst/>
          </a:prstGeom>
          <a:solidFill>
            <a:srgbClr val="FFC000"/>
          </a:solidFill>
        </p:spPr>
        <p:txBody>
          <a:bodyPr wrap="none">
            <a:spAutoFit/>
          </a:bodyPr>
          <a:lstStyle/>
          <a:p>
            <a:r>
              <a:rPr lang="es-ES" dirty="0" smtClean="0"/>
              <a:t>https://portal.emodnet-bathymetry.eu/</a:t>
            </a:r>
            <a:endParaRPr lang="es-E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3074" name="Picture 2"/>
          <p:cNvPicPr>
            <a:picLocks noChangeAspect="1" noChangeArrowheads="1"/>
          </p:cNvPicPr>
          <p:nvPr/>
        </p:nvPicPr>
        <p:blipFill>
          <a:blip r:embed="rId2" cstate="print"/>
          <a:srcRect/>
          <a:stretch>
            <a:fillRect/>
          </a:stretch>
        </p:blipFill>
        <p:spPr bwMode="auto">
          <a:xfrm>
            <a:off x="1115616" y="699542"/>
            <a:ext cx="5568597" cy="3761978"/>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cstate="print"/>
          <a:srcRect/>
          <a:stretch>
            <a:fillRect/>
          </a:stretch>
        </p:blipFill>
        <p:spPr bwMode="auto">
          <a:xfrm>
            <a:off x="4810125" y="1995686"/>
            <a:ext cx="4333875" cy="13049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smtClean="0"/>
              <a:t>EMO?? </a:t>
            </a:r>
            <a:r>
              <a:rPr lang="ca-ES" dirty="0" err="1" smtClean="0"/>
              <a:t>Someone</a:t>
            </a:r>
            <a:r>
              <a:rPr lang="ca-ES" dirty="0" smtClean="0"/>
              <a:t> </a:t>
            </a:r>
            <a:r>
              <a:rPr lang="ca-ES" dirty="0" err="1" smtClean="0"/>
              <a:t>needed</a:t>
            </a:r>
            <a:r>
              <a:rPr lang="ca-ES" dirty="0" smtClean="0"/>
              <a:t> </a:t>
            </a:r>
            <a:r>
              <a:rPr lang="ca-ES" dirty="0" err="1" smtClean="0"/>
              <a:t>some</a:t>
            </a:r>
            <a:r>
              <a:rPr lang="ca-ES" dirty="0" smtClean="0"/>
              <a:t> </a:t>
            </a:r>
            <a:r>
              <a:rPr lang="ca-ES" dirty="0" err="1" smtClean="0"/>
              <a:t>support</a:t>
            </a:r>
            <a:endParaRPr lang="es-ES" dirty="0"/>
          </a:p>
        </p:txBody>
      </p:sp>
      <p:sp>
        <p:nvSpPr>
          <p:cNvPr id="4" name="3 Rectángulo"/>
          <p:cNvSpPr/>
          <p:nvPr/>
        </p:nvSpPr>
        <p:spPr>
          <a:xfrm>
            <a:off x="251520" y="699543"/>
            <a:ext cx="8712968" cy="1723549"/>
          </a:xfrm>
          <a:prstGeom prst="rect">
            <a:avLst/>
          </a:prstGeom>
        </p:spPr>
        <p:txBody>
          <a:bodyPr wrap="square">
            <a:spAutoFit/>
          </a:bodyPr>
          <a:lstStyle/>
          <a:p>
            <a:r>
              <a:rPr lang="en-US" sz="1600" dirty="0" smtClean="0"/>
              <a:t>The EMO file format is a proprietary </a:t>
            </a:r>
            <a:r>
              <a:rPr lang="en-US" sz="1600" dirty="0" err="1" smtClean="0"/>
              <a:t>EMODnet</a:t>
            </a:r>
            <a:r>
              <a:rPr lang="en-US" sz="1600" dirty="0" smtClean="0"/>
              <a:t> ASCII format and is documented at: </a:t>
            </a:r>
          </a:p>
          <a:p>
            <a:r>
              <a:rPr lang="en-US" sz="1000" dirty="0" smtClean="0">
                <a:hlinkClick r:id="rId2"/>
              </a:rPr>
              <a:t>https://www.emodnet-bathymetry.eu/media/emodnet_bathymetry/org/documents/euco-0901-002_dtm_exchange_format_specification_v1.6.pdf</a:t>
            </a:r>
            <a:endParaRPr lang="en-US" sz="1600" dirty="0" smtClean="0"/>
          </a:p>
          <a:p>
            <a:r>
              <a:rPr lang="en-US" sz="1600" dirty="0" smtClean="0"/>
              <a:t>Indeed the High Resolution DTM files are only available in the EMO format. The reason is that we wanted to include all statistics (Max, Min, Mean and </a:t>
            </a:r>
            <a:r>
              <a:rPr lang="en-US" sz="1600" dirty="0" err="1" smtClean="0"/>
              <a:t>StDev</a:t>
            </a:r>
            <a:r>
              <a:rPr lang="en-US" sz="1600" dirty="0" smtClean="0"/>
              <a:t>). You will have to import the EMO as an ASCII file. ESRI software, QGIS and other GIS systems have an ASCII Parser which should be able to handle CSV files. Hope this helps. Kind regards </a:t>
            </a:r>
          </a:p>
          <a:p>
            <a:r>
              <a:rPr lang="en-US" sz="1600" dirty="0" smtClean="0"/>
              <a:t>Dick M.A. </a:t>
            </a:r>
            <a:r>
              <a:rPr lang="en-US" sz="1600" dirty="0" err="1" smtClean="0"/>
              <a:t>Schaap</a:t>
            </a:r>
            <a:r>
              <a:rPr lang="en-US" sz="1600" dirty="0" smtClean="0"/>
              <a:t> </a:t>
            </a:r>
            <a:r>
              <a:rPr lang="en-US" sz="1600" dirty="0" err="1" smtClean="0"/>
              <a:t>EMODnet</a:t>
            </a:r>
            <a:r>
              <a:rPr lang="en-US" sz="1600" dirty="0" smtClean="0"/>
              <a:t> Bathymetry Technical Coordinator</a:t>
            </a:r>
            <a:endParaRPr lang="es-ES" sz="1600" dirty="0"/>
          </a:p>
        </p:txBody>
      </p:sp>
      <p:pic>
        <p:nvPicPr>
          <p:cNvPr id="4098" name="Picture 2"/>
          <p:cNvPicPr>
            <a:picLocks noChangeAspect="1" noChangeArrowheads="1"/>
          </p:cNvPicPr>
          <p:nvPr/>
        </p:nvPicPr>
        <p:blipFill>
          <a:blip r:embed="rId3" cstate="print"/>
          <a:srcRect/>
          <a:stretch>
            <a:fillRect/>
          </a:stretch>
        </p:blipFill>
        <p:spPr bwMode="auto">
          <a:xfrm>
            <a:off x="2915815" y="2329584"/>
            <a:ext cx="6228185" cy="281391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Processing</a:t>
            </a:r>
            <a:r>
              <a:rPr lang="ca-ES" dirty="0" smtClean="0"/>
              <a:t>...</a:t>
            </a:r>
            <a:endParaRPr lang="es-ES" dirty="0"/>
          </a:p>
        </p:txBody>
      </p:sp>
      <p:sp>
        <p:nvSpPr>
          <p:cNvPr id="3" name="2 Marcador de contenido"/>
          <p:cNvSpPr>
            <a:spLocks noGrp="1"/>
          </p:cNvSpPr>
          <p:nvPr>
            <p:ph idx="1"/>
          </p:nvPr>
        </p:nvSpPr>
        <p:spPr/>
        <p:txBody>
          <a:bodyPr/>
          <a:lstStyle/>
          <a:p>
            <a:endParaRPr lang="es-ES"/>
          </a:p>
        </p:txBody>
      </p:sp>
      <p:pic>
        <p:nvPicPr>
          <p:cNvPr id="6146" name="Picture 2"/>
          <p:cNvPicPr>
            <a:picLocks noChangeAspect="1" noChangeArrowheads="1"/>
          </p:cNvPicPr>
          <p:nvPr/>
        </p:nvPicPr>
        <p:blipFill>
          <a:blip r:embed="rId2" cstate="print"/>
          <a:srcRect/>
          <a:stretch>
            <a:fillRect/>
          </a:stretch>
        </p:blipFill>
        <p:spPr bwMode="auto">
          <a:xfrm>
            <a:off x="395536" y="1131591"/>
            <a:ext cx="2565340" cy="1280656"/>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cstate="print"/>
          <a:srcRect/>
          <a:stretch>
            <a:fillRect/>
          </a:stretch>
        </p:blipFill>
        <p:spPr bwMode="auto">
          <a:xfrm>
            <a:off x="3635896" y="843558"/>
            <a:ext cx="2045652" cy="2118422"/>
          </a:xfrm>
          <a:prstGeom prst="rect">
            <a:avLst/>
          </a:prstGeom>
          <a:noFill/>
          <a:ln w="9525">
            <a:noFill/>
            <a:miter lim="800000"/>
            <a:headEnd/>
            <a:tailEnd/>
          </a:ln>
          <a:effectLst/>
        </p:spPr>
      </p:pic>
      <p:pic>
        <p:nvPicPr>
          <p:cNvPr id="6148" name="Picture 4"/>
          <p:cNvPicPr>
            <a:picLocks noChangeAspect="1" noChangeArrowheads="1"/>
          </p:cNvPicPr>
          <p:nvPr/>
        </p:nvPicPr>
        <p:blipFill>
          <a:blip r:embed="rId4" cstate="print"/>
          <a:srcRect/>
          <a:stretch>
            <a:fillRect/>
          </a:stretch>
        </p:blipFill>
        <p:spPr bwMode="auto">
          <a:xfrm>
            <a:off x="6372200" y="843558"/>
            <a:ext cx="2414541" cy="3326171"/>
          </a:xfrm>
          <a:prstGeom prst="rect">
            <a:avLst/>
          </a:prstGeom>
          <a:noFill/>
          <a:ln w="9525">
            <a:noFill/>
            <a:miter lim="800000"/>
            <a:headEnd/>
            <a:tailEnd/>
          </a:ln>
          <a:effectLst/>
        </p:spPr>
      </p:pic>
      <p:pic>
        <p:nvPicPr>
          <p:cNvPr id="6149" name="Picture 5"/>
          <p:cNvPicPr>
            <a:picLocks noChangeAspect="1" noChangeArrowheads="1"/>
          </p:cNvPicPr>
          <p:nvPr/>
        </p:nvPicPr>
        <p:blipFill>
          <a:blip r:embed="rId5" cstate="print"/>
          <a:srcRect/>
          <a:stretch>
            <a:fillRect/>
          </a:stretch>
        </p:blipFill>
        <p:spPr bwMode="auto">
          <a:xfrm>
            <a:off x="539552" y="3003798"/>
            <a:ext cx="2238399" cy="1863898"/>
          </a:xfrm>
          <a:prstGeom prst="rect">
            <a:avLst/>
          </a:prstGeom>
          <a:noFill/>
          <a:ln w="9525">
            <a:noFill/>
            <a:miter lim="800000"/>
            <a:headEnd/>
            <a:tailEnd/>
          </a:ln>
          <a:effectLst/>
        </p:spPr>
      </p:pic>
      <p:pic>
        <p:nvPicPr>
          <p:cNvPr id="6150" name="Picture 6"/>
          <p:cNvPicPr>
            <a:picLocks noChangeAspect="1" noChangeArrowheads="1"/>
          </p:cNvPicPr>
          <p:nvPr/>
        </p:nvPicPr>
        <p:blipFill>
          <a:blip r:embed="rId6" cstate="print"/>
          <a:srcRect/>
          <a:stretch>
            <a:fillRect/>
          </a:stretch>
        </p:blipFill>
        <p:spPr bwMode="auto">
          <a:xfrm>
            <a:off x="3131840" y="3073771"/>
            <a:ext cx="3096344" cy="206972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Some</a:t>
            </a:r>
            <a:r>
              <a:rPr lang="ca-ES" dirty="0" smtClean="0"/>
              <a:t> </a:t>
            </a:r>
            <a:r>
              <a:rPr lang="ca-ES" dirty="0" err="1" smtClean="0"/>
              <a:t>subaquatic</a:t>
            </a:r>
            <a:r>
              <a:rPr lang="ca-ES" dirty="0" smtClean="0"/>
              <a:t> </a:t>
            </a:r>
            <a:r>
              <a:rPr lang="ca-ES" dirty="0" err="1" smtClean="0"/>
              <a:t>infrastructure</a:t>
            </a:r>
            <a:endParaRPr lang="es-ES" dirty="0"/>
          </a:p>
        </p:txBody>
      </p:sp>
      <p:pic>
        <p:nvPicPr>
          <p:cNvPr id="5122" name="Picture 2"/>
          <p:cNvPicPr>
            <a:picLocks noChangeAspect="1" noChangeArrowheads="1"/>
          </p:cNvPicPr>
          <p:nvPr/>
        </p:nvPicPr>
        <p:blipFill>
          <a:blip r:embed="rId2" cstate="print"/>
          <a:srcRect/>
          <a:stretch>
            <a:fillRect/>
          </a:stretch>
        </p:blipFill>
        <p:spPr bwMode="auto">
          <a:xfrm>
            <a:off x="5652120" y="771550"/>
            <a:ext cx="2795160" cy="2751014"/>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cstate="print"/>
          <a:srcRect/>
          <a:stretch>
            <a:fillRect/>
          </a:stretch>
        </p:blipFill>
        <p:spPr bwMode="auto">
          <a:xfrm>
            <a:off x="467544" y="843558"/>
            <a:ext cx="4025783" cy="3115072"/>
          </a:xfrm>
          <a:prstGeom prst="rect">
            <a:avLst/>
          </a:prstGeom>
          <a:noFill/>
          <a:ln w="9525">
            <a:noFill/>
            <a:miter lim="800000"/>
            <a:headEnd/>
            <a:tailEnd/>
          </a:ln>
          <a:effectLst/>
        </p:spPr>
      </p:pic>
      <p:pic>
        <p:nvPicPr>
          <p:cNvPr id="5125" name="Picture 5"/>
          <p:cNvPicPr>
            <a:picLocks noChangeAspect="1" noChangeArrowheads="1"/>
          </p:cNvPicPr>
          <p:nvPr/>
        </p:nvPicPr>
        <p:blipFill>
          <a:blip r:embed="rId4" cstate="print"/>
          <a:srcRect/>
          <a:stretch>
            <a:fillRect/>
          </a:stretch>
        </p:blipFill>
        <p:spPr bwMode="auto">
          <a:xfrm>
            <a:off x="3059832" y="2787774"/>
            <a:ext cx="3276846" cy="206769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Copernicus</a:t>
            </a:r>
            <a:r>
              <a:rPr lang="ca-ES" dirty="0" smtClean="0"/>
              <a:t> Marine Service</a:t>
            </a:r>
            <a:endParaRPr lang="es-ES" dirty="0"/>
          </a:p>
        </p:txBody>
      </p:sp>
      <p:sp>
        <p:nvSpPr>
          <p:cNvPr id="3" name="2 Marcador de contenido"/>
          <p:cNvSpPr>
            <a:spLocks noGrp="1"/>
          </p:cNvSpPr>
          <p:nvPr>
            <p:ph idx="1"/>
          </p:nvPr>
        </p:nvSpPr>
        <p:spPr/>
        <p:txBody>
          <a:bodyPr/>
          <a:lstStyle/>
          <a:p>
            <a:endParaRPr lang="es-ES"/>
          </a:p>
        </p:txBody>
      </p:sp>
      <p:pic>
        <p:nvPicPr>
          <p:cNvPr id="22530" name="Picture 2"/>
          <p:cNvPicPr>
            <a:picLocks noChangeAspect="1" noChangeArrowheads="1"/>
          </p:cNvPicPr>
          <p:nvPr/>
        </p:nvPicPr>
        <p:blipFill>
          <a:blip r:embed="rId2" cstate="print"/>
          <a:srcRect/>
          <a:stretch>
            <a:fillRect/>
          </a:stretch>
        </p:blipFill>
        <p:spPr bwMode="auto">
          <a:xfrm>
            <a:off x="2411759" y="1451524"/>
            <a:ext cx="6185073" cy="3208457"/>
          </a:xfrm>
          <a:prstGeom prst="rect">
            <a:avLst/>
          </a:prstGeom>
          <a:noFill/>
          <a:ln w="9525">
            <a:noFill/>
            <a:miter lim="800000"/>
            <a:headEnd/>
            <a:tailEnd/>
          </a:ln>
          <a:effectLst/>
        </p:spPr>
      </p:pic>
      <p:sp>
        <p:nvSpPr>
          <p:cNvPr id="5" name="4 CuadroTexto"/>
          <p:cNvSpPr txBox="1"/>
          <p:nvPr/>
        </p:nvSpPr>
        <p:spPr>
          <a:xfrm>
            <a:off x="1691680" y="4774168"/>
            <a:ext cx="4826001" cy="369332"/>
          </a:xfrm>
          <a:prstGeom prst="rect">
            <a:avLst/>
          </a:prstGeom>
          <a:solidFill>
            <a:srgbClr val="FFC000"/>
          </a:solidFill>
        </p:spPr>
        <p:txBody>
          <a:bodyPr wrap="none" rtlCol="0">
            <a:spAutoFit/>
          </a:bodyPr>
          <a:lstStyle/>
          <a:p>
            <a:r>
              <a:rPr lang="es-ES" dirty="0" smtClean="0"/>
              <a:t>https://resources.marine.copernicus.eu/products</a:t>
            </a:r>
            <a:endParaRPr lang="es-ES" dirty="0"/>
          </a:p>
        </p:txBody>
      </p:sp>
      <p:pic>
        <p:nvPicPr>
          <p:cNvPr id="22531" name="Picture 3"/>
          <p:cNvPicPr>
            <a:picLocks noChangeAspect="1" noChangeArrowheads="1"/>
          </p:cNvPicPr>
          <p:nvPr/>
        </p:nvPicPr>
        <p:blipFill>
          <a:blip r:embed="rId3" cstate="print"/>
          <a:srcRect/>
          <a:stretch>
            <a:fillRect/>
          </a:stretch>
        </p:blipFill>
        <p:spPr bwMode="auto">
          <a:xfrm>
            <a:off x="0" y="1995686"/>
            <a:ext cx="2588721" cy="1080120"/>
          </a:xfrm>
          <a:prstGeom prst="rect">
            <a:avLst/>
          </a:prstGeom>
          <a:noFill/>
          <a:ln w="9525">
            <a:noFill/>
            <a:miter lim="800000"/>
            <a:headEnd/>
            <a:tailEnd/>
          </a:ln>
          <a:effectLst/>
        </p:spPr>
      </p:pic>
      <p:pic>
        <p:nvPicPr>
          <p:cNvPr id="22533" name="Picture 5" descr="Home - Mercator Ocean - Ocean Forecasters"/>
          <p:cNvPicPr>
            <a:picLocks noChangeAspect="1" noChangeArrowheads="1"/>
          </p:cNvPicPr>
          <p:nvPr/>
        </p:nvPicPr>
        <p:blipFill>
          <a:blip r:embed="rId4" cstate="print"/>
          <a:srcRect/>
          <a:stretch>
            <a:fillRect/>
          </a:stretch>
        </p:blipFill>
        <p:spPr bwMode="auto">
          <a:xfrm>
            <a:off x="179512" y="3147814"/>
            <a:ext cx="2123728" cy="1113843"/>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23554" name="Picture 2"/>
          <p:cNvPicPr>
            <a:picLocks noChangeAspect="1" noChangeArrowheads="1"/>
          </p:cNvPicPr>
          <p:nvPr/>
        </p:nvPicPr>
        <p:blipFill>
          <a:blip r:embed="rId2" cstate="print"/>
          <a:srcRect/>
          <a:stretch>
            <a:fillRect/>
          </a:stretch>
        </p:blipFill>
        <p:spPr bwMode="auto">
          <a:xfrm>
            <a:off x="179762" y="485106"/>
            <a:ext cx="8786064" cy="41748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My interest in ocean data is…</a:t>
            </a:r>
            <a:endParaRPr lang="es-ES" dirty="0"/>
          </a:p>
        </p:txBody>
      </p:sp>
      <p:sp>
        <p:nvSpPr>
          <p:cNvPr id="3" name="2 Marcador de contenido"/>
          <p:cNvSpPr>
            <a:spLocks noGrp="1"/>
          </p:cNvSpPr>
          <p:nvPr>
            <p:ph idx="1"/>
          </p:nvPr>
        </p:nvSpPr>
        <p:spPr/>
        <p:txBody>
          <a:bodyPr/>
          <a:lstStyle/>
          <a:p>
            <a:endParaRPr lang="es-ES"/>
          </a:p>
        </p:txBody>
      </p:sp>
      <p:pic>
        <p:nvPicPr>
          <p:cNvPr id="2050" name="Picture 2" descr="D:\docs\creaf\miramon\workshop\OceanDataFactorySweden_ODF_2022\Wordcloud interest.png"/>
          <p:cNvPicPr>
            <a:picLocks noChangeAspect="1" noChangeArrowheads="1"/>
          </p:cNvPicPr>
          <p:nvPr/>
        </p:nvPicPr>
        <p:blipFill>
          <a:blip r:embed="rId2" cstate="print"/>
          <a:srcRect/>
          <a:stretch>
            <a:fillRect/>
          </a:stretch>
        </p:blipFill>
        <p:spPr bwMode="auto">
          <a:xfrm>
            <a:off x="683568" y="771549"/>
            <a:ext cx="7560840" cy="3799379"/>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24578" name="Picture 2"/>
          <p:cNvPicPr>
            <a:picLocks noChangeAspect="1" noChangeArrowheads="1"/>
          </p:cNvPicPr>
          <p:nvPr/>
        </p:nvPicPr>
        <p:blipFill>
          <a:blip r:embed="rId2" cstate="print"/>
          <a:srcRect/>
          <a:stretch>
            <a:fillRect/>
          </a:stretch>
        </p:blipFill>
        <p:spPr bwMode="auto">
          <a:xfrm>
            <a:off x="0" y="813605"/>
            <a:ext cx="9144000" cy="3517878"/>
          </a:xfrm>
          <a:prstGeom prst="rect">
            <a:avLst/>
          </a:prstGeom>
          <a:noFill/>
          <a:ln w="9525">
            <a:noFill/>
            <a:miter lim="800000"/>
            <a:headEnd/>
            <a:tailEnd/>
          </a:ln>
          <a:effectLst/>
        </p:spPr>
      </p:pic>
      <p:sp>
        <p:nvSpPr>
          <p:cNvPr id="5" name="4 CuadroTexto"/>
          <p:cNvSpPr txBox="1"/>
          <p:nvPr/>
        </p:nvSpPr>
        <p:spPr>
          <a:xfrm>
            <a:off x="1259632" y="2427734"/>
            <a:ext cx="518091" cy="523220"/>
          </a:xfrm>
          <a:prstGeom prst="rect">
            <a:avLst/>
          </a:prstGeom>
          <a:noFill/>
        </p:spPr>
        <p:txBody>
          <a:bodyPr wrap="none" rtlCol="0">
            <a:spAutoFit/>
          </a:bodyPr>
          <a:lstStyle/>
          <a:p>
            <a:r>
              <a:rPr lang="ca-ES" sz="2800" i="1" dirty="0" smtClean="0"/>
              <a:t>??</a:t>
            </a:r>
            <a:endParaRPr lang="es-ES" sz="2800" i="1" dirty="0"/>
          </a:p>
        </p:txBody>
      </p:sp>
      <p:pic>
        <p:nvPicPr>
          <p:cNvPr id="24579" name="Picture 3"/>
          <p:cNvPicPr>
            <a:picLocks noChangeAspect="1" noChangeArrowheads="1"/>
          </p:cNvPicPr>
          <p:nvPr/>
        </p:nvPicPr>
        <p:blipFill>
          <a:blip r:embed="rId3" cstate="print"/>
          <a:srcRect/>
          <a:stretch>
            <a:fillRect/>
          </a:stretch>
        </p:blipFill>
        <p:spPr bwMode="auto">
          <a:xfrm>
            <a:off x="7421152" y="3435846"/>
            <a:ext cx="1722847" cy="170765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25602" name="Picture 2"/>
          <p:cNvPicPr>
            <a:picLocks noChangeAspect="1" noChangeArrowheads="1"/>
          </p:cNvPicPr>
          <p:nvPr/>
        </p:nvPicPr>
        <p:blipFill>
          <a:blip r:embed="rId2" cstate="print"/>
          <a:srcRect/>
          <a:stretch>
            <a:fillRect/>
          </a:stretch>
        </p:blipFill>
        <p:spPr bwMode="auto">
          <a:xfrm>
            <a:off x="395536" y="771550"/>
            <a:ext cx="3845563" cy="3758183"/>
          </a:xfrm>
          <a:prstGeom prst="rect">
            <a:avLst/>
          </a:prstGeom>
          <a:noFill/>
          <a:ln w="9525">
            <a:noFill/>
            <a:miter lim="800000"/>
            <a:headEnd/>
            <a:tailEnd/>
          </a:ln>
          <a:effectLst/>
        </p:spPr>
      </p:pic>
      <p:pic>
        <p:nvPicPr>
          <p:cNvPr id="25603" name="Picture 3"/>
          <p:cNvPicPr>
            <a:picLocks noChangeAspect="1" noChangeArrowheads="1"/>
          </p:cNvPicPr>
          <p:nvPr/>
        </p:nvPicPr>
        <p:blipFill>
          <a:blip r:embed="rId3" cstate="print"/>
          <a:srcRect/>
          <a:stretch>
            <a:fillRect/>
          </a:stretch>
        </p:blipFill>
        <p:spPr bwMode="auto">
          <a:xfrm>
            <a:off x="5364088" y="3435846"/>
            <a:ext cx="2808312" cy="863977"/>
          </a:xfrm>
          <a:prstGeom prst="rect">
            <a:avLst/>
          </a:prstGeom>
          <a:noFill/>
          <a:ln w="9525">
            <a:noFill/>
            <a:miter lim="800000"/>
            <a:headEnd/>
            <a:tailEnd/>
          </a:ln>
          <a:effectLst/>
        </p:spPr>
      </p:pic>
      <p:pic>
        <p:nvPicPr>
          <p:cNvPr id="25604" name="Picture 4"/>
          <p:cNvPicPr>
            <a:picLocks noGrp="1" noChangeAspect="1" noChangeArrowheads="1"/>
          </p:cNvPicPr>
          <p:nvPr>
            <p:ph idx="1"/>
          </p:nvPr>
        </p:nvPicPr>
        <p:blipFill>
          <a:blip r:embed="rId4" cstate="print"/>
          <a:srcRect/>
          <a:stretch>
            <a:fillRect/>
          </a:stretch>
        </p:blipFill>
        <p:spPr bwMode="auto">
          <a:xfrm>
            <a:off x="827584" y="2643758"/>
            <a:ext cx="3324959" cy="2160240"/>
          </a:xfrm>
          <a:prstGeom prst="rect">
            <a:avLst/>
          </a:prstGeom>
          <a:noFill/>
          <a:ln w="9525">
            <a:noFill/>
            <a:miter lim="800000"/>
            <a:headEnd/>
            <a:tailEnd/>
          </a:ln>
          <a:effectLst/>
        </p:spPr>
      </p:pic>
      <p:pic>
        <p:nvPicPr>
          <p:cNvPr id="25606" name="Picture 6"/>
          <p:cNvPicPr>
            <a:picLocks noChangeAspect="1" noChangeArrowheads="1"/>
          </p:cNvPicPr>
          <p:nvPr/>
        </p:nvPicPr>
        <p:blipFill>
          <a:blip r:embed="rId5" cstate="print"/>
          <a:srcRect/>
          <a:stretch>
            <a:fillRect/>
          </a:stretch>
        </p:blipFill>
        <p:spPr bwMode="auto">
          <a:xfrm>
            <a:off x="4499992" y="771550"/>
            <a:ext cx="3721662" cy="26028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What</a:t>
            </a:r>
            <a:r>
              <a:rPr lang="ca-ES" dirty="0" smtClean="0"/>
              <a:t> is </a:t>
            </a:r>
            <a:r>
              <a:rPr lang="ca-ES" dirty="0" err="1" smtClean="0"/>
              <a:t>what</a:t>
            </a:r>
            <a:r>
              <a:rPr lang="ca-ES" dirty="0" smtClean="0"/>
              <a:t> and </a:t>
            </a:r>
            <a:r>
              <a:rPr lang="ca-ES" dirty="0" err="1" smtClean="0"/>
              <a:t>what</a:t>
            </a:r>
            <a:r>
              <a:rPr lang="ca-ES" dirty="0" smtClean="0"/>
              <a:t> </a:t>
            </a:r>
            <a:r>
              <a:rPr lang="ca-ES" dirty="0" err="1" smtClean="0"/>
              <a:t>it</a:t>
            </a:r>
            <a:r>
              <a:rPr lang="ca-ES" dirty="0" smtClean="0"/>
              <a:t> </a:t>
            </a:r>
            <a:r>
              <a:rPr lang="ca-ES" dirty="0" err="1" smtClean="0"/>
              <a:t>means</a:t>
            </a:r>
            <a:r>
              <a:rPr lang="ca-ES" dirty="0" smtClean="0"/>
              <a:t>?</a:t>
            </a:r>
            <a:endParaRPr lang="es-ES" dirty="0"/>
          </a:p>
        </p:txBody>
      </p:sp>
      <p:pic>
        <p:nvPicPr>
          <p:cNvPr id="26626" name="Picture 2"/>
          <p:cNvPicPr>
            <a:picLocks noChangeAspect="1" noChangeArrowheads="1"/>
          </p:cNvPicPr>
          <p:nvPr/>
        </p:nvPicPr>
        <p:blipFill>
          <a:blip r:embed="rId2" cstate="print"/>
          <a:srcRect/>
          <a:stretch>
            <a:fillRect/>
          </a:stretch>
        </p:blipFill>
        <p:spPr bwMode="auto">
          <a:xfrm>
            <a:off x="179512" y="1491630"/>
            <a:ext cx="3426914" cy="2302668"/>
          </a:xfrm>
          <a:prstGeom prst="rect">
            <a:avLst/>
          </a:prstGeom>
          <a:noFill/>
          <a:ln w="9525">
            <a:noFill/>
            <a:miter lim="800000"/>
            <a:headEnd/>
            <a:tailEnd/>
          </a:ln>
          <a:effectLst/>
        </p:spPr>
      </p:pic>
      <p:pic>
        <p:nvPicPr>
          <p:cNvPr id="26627" name="Picture 3"/>
          <p:cNvPicPr>
            <a:picLocks noChangeAspect="1" noChangeArrowheads="1"/>
          </p:cNvPicPr>
          <p:nvPr/>
        </p:nvPicPr>
        <p:blipFill>
          <a:blip r:embed="rId3" cstate="print"/>
          <a:srcRect/>
          <a:stretch>
            <a:fillRect/>
          </a:stretch>
        </p:blipFill>
        <p:spPr bwMode="auto">
          <a:xfrm>
            <a:off x="5128681" y="1491630"/>
            <a:ext cx="2971711" cy="2341438"/>
          </a:xfrm>
          <a:prstGeom prst="rect">
            <a:avLst/>
          </a:prstGeom>
          <a:noFill/>
          <a:ln w="9525">
            <a:noFill/>
            <a:miter lim="800000"/>
            <a:headEnd/>
            <a:tailEnd/>
          </a:ln>
          <a:effectLst/>
        </p:spPr>
      </p:pic>
      <p:sp>
        <p:nvSpPr>
          <p:cNvPr id="6" name="5 CuadroTexto"/>
          <p:cNvSpPr txBox="1"/>
          <p:nvPr/>
        </p:nvSpPr>
        <p:spPr>
          <a:xfrm>
            <a:off x="5580112" y="843558"/>
            <a:ext cx="2378215" cy="646331"/>
          </a:xfrm>
          <a:prstGeom prst="rect">
            <a:avLst/>
          </a:prstGeom>
          <a:noFill/>
        </p:spPr>
        <p:txBody>
          <a:bodyPr wrap="none" rtlCol="0">
            <a:spAutoFit/>
          </a:bodyPr>
          <a:lstStyle/>
          <a:p>
            <a:r>
              <a:rPr lang="ca-ES" dirty="0" err="1" smtClean="0"/>
              <a:t>Thetao</a:t>
            </a:r>
            <a:r>
              <a:rPr lang="ca-ES" dirty="0" smtClean="0"/>
              <a:t> </a:t>
            </a:r>
            <a:r>
              <a:rPr lang="es-ES" dirty="0" smtClean="0"/>
              <a:t/>
            </a:r>
            <a:br>
              <a:rPr lang="es-ES" dirty="0" smtClean="0"/>
            </a:br>
            <a:r>
              <a:rPr lang="es-ES" dirty="0" err="1" smtClean="0"/>
              <a:t>potential</a:t>
            </a:r>
            <a:r>
              <a:rPr lang="es-ES" dirty="0" smtClean="0"/>
              <a:t> </a:t>
            </a:r>
            <a:r>
              <a:rPr lang="es-ES" dirty="0" err="1" smtClean="0"/>
              <a:t>temperature</a:t>
            </a:r>
            <a:r>
              <a:rPr lang="ca-ES" dirty="0" smtClean="0"/>
              <a:t>?</a:t>
            </a:r>
            <a:endParaRPr lang="es-ES" dirty="0"/>
          </a:p>
        </p:txBody>
      </p:sp>
      <p:sp>
        <p:nvSpPr>
          <p:cNvPr id="7" name="6 CuadroTexto"/>
          <p:cNvSpPr txBox="1"/>
          <p:nvPr/>
        </p:nvSpPr>
        <p:spPr>
          <a:xfrm>
            <a:off x="467544" y="843558"/>
            <a:ext cx="3247043" cy="646331"/>
          </a:xfrm>
          <a:prstGeom prst="rect">
            <a:avLst/>
          </a:prstGeom>
          <a:noFill/>
        </p:spPr>
        <p:txBody>
          <a:bodyPr wrap="none" rtlCol="0">
            <a:spAutoFit/>
          </a:bodyPr>
          <a:lstStyle/>
          <a:p>
            <a:r>
              <a:rPr lang="ca-ES" dirty="0" err="1" smtClean="0"/>
              <a:t>BottomT</a:t>
            </a:r>
            <a:endParaRPr lang="ca-ES" dirty="0" smtClean="0"/>
          </a:p>
          <a:p>
            <a:r>
              <a:rPr lang="es-ES" dirty="0" smtClean="0"/>
              <a:t>sea </a:t>
            </a:r>
            <a:r>
              <a:rPr lang="es-ES" dirty="0" err="1" smtClean="0"/>
              <a:t>floor</a:t>
            </a:r>
            <a:r>
              <a:rPr lang="es-ES" dirty="0" smtClean="0"/>
              <a:t> </a:t>
            </a:r>
            <a:r>
              <a:rPr lang="es-ES" dirty="0" err="1" smtClean="0"/>
              <a:t>potential</a:t>
            </a:r>
            <a:r>
              <a:rPr lang="es-ES" dirty="0" smtClean="0"/>
              <a:t> </a:t>
            </a:r>
            <a:r>
              <a:rPr lang="es-ES" dirty="0" err="1" smtClean="0"/>
              <a:t>temperature</a:t>
            </a:r>
            <a:r>
              <a:rPr lang="ca-ES" dirty="0" smtClean="0"/>
              <a:t>?</a:t>
            </a:r>
            <a:endParaRPr lang="es-E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a:xfrm>
            <a:off x="3131840" y="915567"/>
            <a:ext cx="5554960" cy="2232248"/>
          </a:xfrm>
        </p:spPr>
        <p:txBody>
          <a:bodyPr>
            <a:normAutofit fontScale="70000" lnSpcReduction="20000"/>
          </a:bodyPr>
          <a:lstStyle/>
          <a:p>
            <a:r>
              <a:rPr lang="en-US" dirty="0" err="1" smtClean="0"/>
              <a:t>EMODnet</a:t>
            </a:r>
            <a:r>
              <a:rPr lang="en-US" dirty="0" smtClean="0"/>
              <a:t> and the Copernicus Marine Service are two of the main catalogues of data that the EC is promoting </a:t>
            </a:r>
          </a:p>
          <a:p>
            <a:endParaRPr lang="en-US" dirty="0" smtClean="0"/>
          </a:p>
          <a:p>
            <a:r>
              <a:rPr lang="en-US" dirty="0" smtClean="0"/>
              <a:t>Breaking news the EC will finance the creation of the </a:t>
            </a:r>
            <a:r>
              <a:rPr lang="en-US" b="1" dirty="0" smtClean="0"/>
              <a:t>digital twin of the ocean </a:t>
            </a:r>
            <a:r>
              <a:rPr lang="en-US" dirty="0" smtClean="0"/>
              <a:t>as a fusion of both projects.</a:t>
            </a:r>
            <a:endParaRPr lang="en-US" b="1" dirty="0"/>
          </a:p>
        </p:txBody>
      </p:sp>
      <p:pic>
        <p:nvPicPr>
          <p:cNvPr id="4" name="Picture 5" descr="EMODnet 2022"/>
          <p:cNvPicPr>
            <a:picLocks noChangeAspect="1" noChangeArrowheads="1"/>
          </p:cNvPicPr>
          <p:nvPr/>
        </p:nvPicPr>
        <p:blipFill>
          <a:blip r:embed="rId2" cstate="print"/>
          <a:srcRect/>
          <a:stretch>
            <a:fillRect/>
          </a:stretch>
        </p:blipFill>
        <p:spPr bwMode="auto">
          <a:xfrm>
            <a:off x="0" y="843558"/>
            <a:ext cx="2771800" cy="1743073"/>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0" y="3435846"/>
            <a:ext cx="2588721" cy="1080120"/>
          </a:xfrm>
          <a:prstGeom prst="rect">
            <a:avLst/>
          </a:prstGeom>
          <a:noFill/>
          <a:ln w="9525">
            <a:noFill/>
            <a:miter lim="800000"/>
            <a:headEnd/>
            <a:tailEnd/>
          </a:ln>
          <a:effectLst/>
        </p:spPr>
      </p:pic>
      <p:pic>
        <p:nvPicPr>
          <p:cNvPr id="6" name="Picture 5" descr="Home - Mercator Ocean - Ocean Forecasters"/>
          <p:cNvPicPr>
            <a:picLocks noChangeAspect="1" noChangeArrowheads="1"/>
          </p:cNvPicPr>
          <p:nvPr/>
        </p:nvPicPr>
        <p:blipFill>
          <a:blip r:embed="rId4" cstate="print"/>
          <a:srcRect/>
          <a:stretch>
            <a:fillRect/>
          </a:stretch>
        </p:blipFill>
        <p:spPr bwMode="auto">
          <a:xfrm>
            <a:off x="5868144" y="3363838"/>
            <a:ext cx="2123728" cy="1113843"/>
          </a:xfrm>
          <a:prstGeom prst="rect">
            <a:avLst/>
          </a:prstGeom>
          <a:noFill/>
        </p:spPr>
      </p:pic>
      <p:pic>
        <p:nvPicPr>
          <p:cNvPr id="7" name="Picture 7" descr="upload.wikimedia.org/wikipedia/en/e/e6/Flanders..."/>
          <p:cNvPicPr>
            <a:picLocks noChangeAspect="1" noChangeArrowheads="1"/>
          </p:cNvPicPr>
          <p:nvPr/>
        </p:nvPicPr>
        <p:blipFill>
          <a:blip r:embed="rId5" cstate="print"/>
          <a:srcRect/>
          <a:stretch>
            <a:fillRect/>
          </a:stretch>
        </p:blipFill>
        <p:spPr bwMode="auto">
          <a:xfrm>
            <a:off x="4211960" y="3363838"/>
            <a:ext cx="1656184" cy="1071649"/>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n-US" smtClean="0"/>
              <a:t>Discussion: We all live in the cloud</a:t>
            </a:r>
            <a:endParaRPr lang="en-US"/>
          </a:p>
        </p:txBody>
      </p:sp>
      <p:sp>
        <p:nvSpPr>
          <p:cNvPr id="5" name="4 Marcador de contenido"/>
          <p:cNvSpPr>
            <a:spLocks noGrp="1"/>
          </p:cNvSpPr>
          <p:nvPr>
            <p:ph idx="1"/>
          </p:nvPr>
        </p:nvSpPr>
        <p:spPr/>
        <p:txBody>
          <a:bodyPr>
            <a:normAutofit/>
          </a:bodyPr>
          <a:lstStyle/>
          <a:p>
            <a:r>
              <a:rPr lang="en-US" sz="2800" smtClean="0"/>
              <a:t>In the past we tried to help people to discover data and download it in a interperable format</a:t>
            </a:r>
            <a:endParaRPr lang="en-US" sz="2800"/>
          </a:p>
        </p:txBody>
      </p:sp>
      <p:sp>
        <p:nvSpPr>
          <p:cNvPr id="6" name="5 Marcador de contenido"/>
          <p:cNvSpPr>
            <a:spLocks noGrp="1"/>
          </p:cNvSpPr>
          <p:nvPr>
            <p:ph sz="quarter" idx="13"/>
          </p:nvPr>
        </p:nvSpPr>
        <p:spPr>
          <a:xfrm>
            <a:off x="4500563" y="915989"/>
            <a:ext cx="4319587" cy="2735882"/>
          </a:xfrm>
        </p:spPr>
        <p:txBody>
          <a:bodyPr>
            <a:normAutofit fontScale="85000" lnSpcReduction="20000"/>
          </a:bodyPr>
          <a:lstStyle/>
          <a:p>
            <a:r>
              <a:rPr lang="en-US" dirty="0" smtClean="0"/>
              <a:t>Today </a:t>
            </a:r>
            <a:r>
              <a:rPr lang="en-US" i="1" dirty="0" smtClean="0"/>
              <a:t>we</a:t>
            </a:r>
            <a:r>
              <a:rPr lang="en-US" dirty="0" smtClean="0"/>
              <a:t> are trying to convince them not to do that and use the data in the cloud instead.</a:t>
            </a:r>
          </a:p>
          <a:p>
            <a:r>
              <a:rPr lang="en-US" dirty="0" smtClean="0"/>
              <a:t>Focus has shifted to find data and move code next to it.</a:t>
            </a:r>
            <a:endParaRPr lang="en-US" dirty="0"/>
          </a:p>
        </p:txBody>
      </p:sp>
      <p:pic>
        <p:nvPicPr>
          <p:cNvPr id="1028" name="Picture 4" descr="Jupyter Notebook using Docker for Data Science (Demo) - YouTube"/>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580112" y="3291830"/>
            <a:ext cx="2448272" cy="1377153"/>
          </a:xfrm>
          <a:prstGeom prst="rect">
            <a:avLst/>
          </a:prstGeom>
          <a:noFill/>
        </p:spPr>
      </p:pic>
      <p:pic>
        <p:nvPicPr>
          <p:cNvPr id="1030" name="Picture 6" descr="Specifications of geospatial web services derived from OGC (Lee et al.,...  | Download Scientific Diagram"/>
          <p:cNvPicPr>
            <a:picLocks noChangeAspect="1" noChangeArrowheads="1"/>
          </p:cNvPicPr>
          <p:nvPr/>
        </p:nvPicPr>
        <p:blipFill>
          <a:blip r:embed="rId4" cstate="print"/>
          <a:srcRect/>
          <a:stretch>
            <a:fillRect/>
          </a:stretch>
        </p:blipFill>
        <p:spPr bwMode="auto">
          <a:xfrm>
            <a:off x="611560" y="2931790"/>
            <a:ext cx="3285256" cy="1439863"/>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Título"/>
          <p:cNvSpPr>
            <a:spLocks noGrp="1"/>
          </p:cNvSpPr>
          <p:nvPr>
            <p:ph type="title"/>
          </p:nvPr>
        </p:nvSpPr>
        <p:spPr>
          <a:xfrm>
            <a:off x="107504" y="148570"/>
            <a:ext cx="7200800" cy="478964"/>
          </a:xfrm>
        </p:spPr>
        <p:txBody>
          <a:bodyPr/>
          <a:lstStyle/>
          <a:p>
            <a:r>
              <a:rPr lang="ca-ES" sz="2800" dirty="0" err="1" smtClean="0"/>
              <a:t>Common</a:t>
            </a:r>
            <a:r>
              <a:rPr lang="ca-ES" sz="2800" dirty="0" smtClean="0"/>
              <a:t> </a:t>
            </a:r>
            <a:r>
              <a:rPr lang="ca-ES" sz="2800" dirty="0" err="1" smtClean="0"/>
              <a:t>problems</a:t>
            </a:r>
            <a:r>
              <a:rPr lang="ca-ES" sz="2800" dirty="0" smtClean="0"/>
              <a:t> </a:t>
            </a:r>
            <a:r>
              <a:rPr lang="ca-ES" sz="2800" dirty="0" err="1" smtClean="0"/>
              <a:t>working</a:t>
            </a:r>
            <a:r>
              <a:rPr lang="ca-ES" sz="2800" dirty="0" smtClean="0"/>
              <a:t> </a:t>
            </a:r>
            <a:r>
              <a:rPr lang="ca-ES" sz="2800" dirty="0" err="1" smtClean="0"/>
              <a:t>with</a:t>
            </a:r>
            <a:r>
              <a:rPr lang="ca-ES" sz="2800" dirty="0" smtClean="0"/>
              <a:t> </a:t>
            </a:r>
            <a:r>
              <a:rPr lang="ca-ES" sz="2800" dirty="0" err="1" smtClean="0"/>
              <a:t>others</a:t>
            </a:r>
            <a:r>
              <a:rPr lang="ca-ES" sz="2800" dirty="0" smtClean="0"/>
              <a:t> data</a:t>
            </a:r>
            <a:endParaRPr lang="es-ES" sz="2800" dirty="0"/>
          </a:p>
        </p:txBody>
      </p:sp>
      <p:sp>
        <p:nvSpPr>
          <p:cNvPr id="3" name="2 Marcador de contenido"/>
          <p:cNvSpPr>
            <a:spLocks noGrp="1"/>
          </p:cNvSpPr>
          <p:nvPr>
            <p:ph idx="1"/>
          </p:nvPr>
        </p:nvSpPr>
        <p:spPr/>
        <p:txBody>
          <a:bodyPr>
            <a:normAutofit fontScale="77500" lnSpcReduction="20000"/>
          </a:bodyPr>
          <a:lstStyle/>
          <a:p>
            <a:pPr lvl="0"/>
            <a:r>
              <a:rPr lang="ca-ES" dirty="0" smtClean="0"/>
              <a:t>I </a:t>
            </a:r>
            <a:r>
              <a:rPr lang="ca-ES" dirty="0" err="1" smtClean="0"/>
              <a:t>cannot</a:t>
            </a:r>
            <a:r>
              <a:rPr lang="ca-ES" dirty="0" smtClean="0"/>
              <a:t> </a:t>
            </a:r>
            <a:r>
              <a:rPr lang="ca-ES" dirty="0" err="1" smtClean="0"/>
              <a:t>find</a:t>
            </a:r>
            <a:r>
              <a:rPr lang="ca-ES" dirty="0" smtClean="0"/>
              <a:t> </a:t>
            </a:r>
            <a:r>
              <a:rPr lang="ca-ES" dirty="0" err="1" smtClean="0"/>
              <a:t>the</a:t>
            </a:r>
            <a:r>
              <a:rPr lang="ca-ES" dirty="0" smtClean="0"/>
              <a:t> data</a:t>
            </a:r>
            <a:endParaRPr lang="es-ES" dirty="0" smtClean="0"/>
          </a:p>
          <a:p>
            <a:pPr lvl="0"/>
            <a:r>
              <a:rPr lang="en-GB" dirty="0" smtClean="0"/>
              <a:t>I cannot trace back the data to their original sources</a:t>
            </a:r>
            <a:endParaRPr lang="es-ES" dirty="0" smtClean="0"/>
          </a:p>
          <a:p>
            <a:pPr lvl="0"/>
            <a:r>
              <a:rPr lang="en-GB" dirty="0" smtClean="0"/>
              <a:t>Visualizations of data are frustrating and limited</a:t>
            </a:r>
            <a:endParaRPr lang="es-ES" dirty="0" smtClean="0"/>
          </a:p>
          <a:p>
            <a:pPr lvl="0"/>
            <a:r>
              <a:rPr lang="en-GB" dirty="0" smtClean="0"/>
              <a:t>I cannot download the data</a:t>
            </a:r>
            <a:endParaRPr lang="es-ES" dirty="0" smtClean="0"/>
          </a:p>
          <a:p>
            <a:pPr lvl="0"/>
            <a:r>
              <a:rPr lang="en-GB" dirty="0" smtClean="0"/>
              <a:t>I get the data in a format that I cannot open</a:t>
            </a:r>
            <a:endParaRPr lang="es-ES" dirty="0" smtClean="0"/>
          </a:p>
          <a:p>
            <a:pPr lvl="0"/>
            <a:r>
              <a:rPr lang="en-GB" dirty="0" smtClean="0"/>
              <a:t>I see the numbers but I do not understand the structure of the data and what represents</a:t>
            </a:r>
            <a:endParaRPr lang="es-ES" dirty="0" smtClean="0"/>
          </a:p>
          <a:p>
            <a:pPr lvl="0"/>
            <a:r>
              <a:rPr lang="en-GB" dirty="0" smtClean="0"/>
              <a:t>Data licence makes impossible/complicated to work with it</a:t>
            </a:r>
            <a:endParaRPr lang="es-ES" dirty="0" smtClean="0"/>
          </a:p>
          <a:p>
            <a:pPr lvl="0"/>
            <a:r>
              <a:rPr lang="en-GB" dirty="0" smtClean="0"/>
              <a:t>I got some results with the data but I'm not sure if I can trust it.</a:t>
            </a:r>
            <a:endParaRPr lang="es-ES" dirty="0" smtClean="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Solutions</a:t>
            </a:r>
            <a:endParaRPr lang="es-ES" dirty="0"/>
          </a:p>
        </p:txBody>
      </p:sp>
      <p:sp>
        <p:nvSpPr>
          <p:cNvPr id="3" name="2 Marcador de contenido"/>
          <p:cNvSpPr>
            <a:spLocks noGrp="1"/>
          </p:cNvSpPr>
          <p:nvPr>
            <p:ph idx="1"/>
          </p:nvPr>
        </p:nvSpPr>
        <p:spPr/>
        <p:txBody>
          <a:bodyPr/>
          <a:lstStyle/>
          <a:p>
            <a:r>
              <a:rPr lang="es-ES" b="1" dirty="0" smtClean="0"/>
              <a:t>Data </a:t>
            </a:r>
            <a:r>
              <a:rPr lang="es-ES" b="1" dirty="0" err="1" smtClean="0"/>
              <a:t>standards</a:t>
            </a:r>
            <a:endParaRPr lang="es-E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De-silo</a:t>
            </a:r>
            <a:endParaRPr lang="es-ES" dirty="0"/>
          </a:p>
        </p:txBody>
      </p:sp>
      <p:sp>
        <p:nvSpPr>
          <p:cNvPr id="3" name="2 Marcador de contenido"/>
          <p:cNvSpPr>
            <a:spLocks noGrp="1"/>
          </p:cNvSpPr>
          <p:nvPr>
            <p:ph idx="1"/>
          </p:nvPr>
        </p:nvSpPr>
        <p:spPr/>
        <p:txBody>
          <a:bodyPr/>
          <a:lstStyle/>
          <a:p>
            <a:r>
              <a:rPr lang="en-US" i="1" dirty="0" smtClean="0"/>
              <a:t>To integrate data from disparate sources maintained by separate departments. To </a:t>
            </a:r>
            <a:r>
              <a:rPr lang="en-US" b="1" i="1" dirty="0" smtClean="0"/>
              <a:t>de-silo</a:t>
            </a:r>
            <a:r>
              <a:rPr lang="en-US" i="1" dirty="0" smtClean="0"/>
              <a:t> means to get rid of silos</a:t>
            </a:r>
          </a:p>
          <a:p>
            <a:pPr lvl="2"/>
            <a:r>
              <a:rPr lang="es-ES" dirty="0" smtClean="0"/>
              <a:t>https://www.pcmag.com/encyclopedia/term/de-silo</a:t>
            </a:r>
            <a:endParaRPr lang="es-ES"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smtClean="0"/>
              <a:t>Data </a:t>
            </a:r>
            <a:r>
              <a:rPr lang="ca-ES" dirty="0" err="1" smtClean="0"/>
              <a:t>silos</a:t>
            </a:r>
            <a:r>
              <a:rPr lang="ca-ES" dirty="0" smtClean="0"/>
              <a:t> and data </a:t>
            </a:r>
            <a:r>
              <a:rPr lang="ca-ES" dirty="0" err="1" smtClean="0"/>
              <a:t>pipelines</a:t>
            </a:r>
            <a:endParaRPr lang="es-ES" dirty="0"/>
          </a:p>
        </p:txBody>
      </p:sp>
      <p:sp>
        <p:nvSpPr>
          <p:cNvPr id="3" name="2 Marcador de contenido"/>
          <p:cNvSpPr>
            <a:spLocks noGrp="1"/>
          </p:cNvSpPr>
          <p:nvPr>
            <p:ph idx="1"/>
          </p:nvPr>
        </p:nvSpPr>
        <p:spPr>
          <a:xfrm>
            <a:off x="107504" y="1923678"/>
            <a:ext cx="8856984" cy="3024336"/>
          </a:xfrm>
        </p:spPr>
        <p:txBody>
          <a:bodyPr>
            <a:normAutofit fontScale="55000" lnSpcReduction="20000"/>
          </a:bodyPr>
          <a:lstStyle/>
          <a:p>
            <a:r>
              <a:rPr lang="en-US" dirty="0" smtClean="0"/>
              <a:t>Unlike familiar granaries, </a:t>
            </a:r>
            <a:r>
              <a:rPr lang="en-US" dirty="0" err="1" smtClean="0"/>
              <a:t>siloed</a:t>
            </a:r>
            <a:r>
              <a:rPr lang="en-US" dirty="0" smtClean="0"/>
              <a:t> data stores are usually created unintentionally as data accumulates, or because an individual or group in an organization creates them and then they continue to grow over time. </a:t>
            </a:r>
          </a:p>
          <a:p>
            <a:r>
              <a:rPr lang="en-US" dirty="0" smtClean="0"/>
              <a:t>Geospatial silos are increasingly unacceptable in modern technology architectures.</a:t>
            </a:r>
            <a:r>
              <a:rPr lang="fr-FR" i="1" dirty="0" smtClean="0"/>
              <a:t> </a:t>
            </a:r>
          </a:p>
          <a:p>
            <a:pPr lvl="1" algn="r"/>
            <a:r>
              <a:rPr lang="fr-FR" i="1" dirty="0" smtClean="0"/>
              <a:t>Steven </a:t>
            </a:r>
            <a:r>
              <a:rPr lang="fr-FR" i="1" dirty="0" err="1" smtClean="0"/>
              <a:t>Hagan</a:t>
            </a:r>
            <a:r>
              <a:rPr lang="fr-FR" i="1" dirty="0" smtClean="0"/>
              <a:t>, Vice </a:t>
            </a:r>
            <a:r>
              <a:rPr lang="fr-FR" i="1" dirty="0" err="1" smtClean="0"/>
              <a:t>President</a:t>
            </a:r>
            <a:r>
              <a:rPr lang="fr-FR" i="1" dirty="0" smtClean="0"/>
              <a:t>, Server Technologies, Oracle</a:t>
            </a:r>
          </a:p>
          <a:p>
            <a:r>
              <a:rPr lang="en-US" dirty="0" smtClean="0"/>
              <a:t>Problem is not the repositories being silos. It is the opacity it creates. If we open the data by allowing interoperability: discoverability and accessibility, we will be able to re-use (FAIR </a:t>
            </a:r>
            <a:r>
              <a:rPr lang="en-US" sz="2000" dirty="0" smtClean="0"/>
              <a:t>in different order</a:t>
            </a:r>
            <a:r>
              <a:rPr lang="en-US" sz="3100" dirty="0" smtClean="0"/>
              <a:t>).</a:t>
            </a:r>
          </a:p>
          <a:p>
            <a:r>
              <a:rPr lang="en-US" dirty="0" smtClean="0"/>
              <a:t>We need lightweight visualization and analytical tools that can pull data from multiple sources on the fly using web services or modern web APIs.</a:t>
            </a:r>
          </a:p>
          <a:p>
            <a:r>
              <a:rPr lang="en-US" dirty="0" smtClean="0"/>
              <a:t>We need to connect silos to the </a:t>
            </a:r>
            <a:r>
              <a:rPr lang="en-US" dirty="0" err="1" smtClean="0"/>
              <a:t>pipeslines</a:t>
            </a:r>
            <a:r>
              <a:rPr lang="en-US" dirty="0" smtClean="0"/>
              <a:t>.</a:t>
            </a:r>
            <a:endParaRPr lang="es-ES" dirty="0"/>
          </a:p>
        </p:txBody>
      </p:sp>
      <p:pic>
        <p:nvPicPr>
          <p:cNvPr id="9220" name="Picture 4" descr="Identify and Eliminate Data Silos: A How-To For Publishers"/>
          <p:cNvPicPr>
            <a:picLocks noChangeAspect="1" noChangeArrowheads="1"/>
          </p:cNvPicPr>
          <p:nvPr/>
        </p:nvPicPr>
        <p:blipFill>
          <a:blip r:embed="rId3" cstate="print"/>
          <a:srcRect/>
          <a:stretch>
            <a:fillRect/>
          </a:stretch>
        </p:blipFill>
        <p:spPr bwMode="auto">
          <a:xfrm>
            <a:off x="3059832" y="555526"/>
            <a:ext cx="2880320" cy="1344150"/>
          </a:xfrm>
          <a:prstGeom prst="rect">
            <a:avLst/>
          </a:prstGeom>
          <a:noFill/>
        </p:spPr>
      </p:pic>
      <p:pic>
        <p:nvPicPr>
          <p:cNvPr id="9222" name="Picture 6"/>
          <p:cNvPicPr>
            <a:picLocks noChangeAspect="1" noChangeArrowheads="1"/>
          </p:cNvPicPr>
          <p:nvPr/>
        </p:nvPicPr>
        <p:blipFill>
          <a:blip r:embed="rId4" cstate="print"/>
          <a:srcRect/>
          <a:stretch>
            <a:fillRect/>
          </a:stretch>
        </p:blipFill>
        <p:spPr bwMode="auto">
          <a:xfrm>
            <a:off x="4788024" y="4371951"/>
            <a:ext cx="1198863" cy="3600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ca-ES" dirty="0" smtClean="0"/>
              <a:t>How </a:t>
            </a:r>
            <a:r>
              <a:rPr lang="ca-ES" dirty="0" err="1" smtClean="0"/>
              <a:t>standards</a:t>
            </a:r>
            <a:r>
              <a:rPr lang="ca-ES" dirty="0" smtClean="0"/>
              <a:t> </a:t>
            </a:r>
            <a:r>
              <a:rPr lang="ca-ES" dirty="0" err="1" smtClean="0"/>
              <a:t>can</a:t>
            </a:r>
            <a:r>
              <a:rPr lang="ca-ES" dirty="0" smtClean="0"/>
              <a:t> help</a:t>
            </a:r>
            <a:endParaRPr lang="es-ES" dirty="0"/>
          </a:p>
        </p:txBody>
      </p:sp>
      <p:sp>
        <p:nvSpPr>
          <p:cNvPr id="5" name="4 Marcador de contenido"/>
          <p:cNvSpPr>
            <a:spLocks noGrp="1"/>
          </p:cNvSpPr>
          <p:nvPr>
            <p:ph idx="1"/>
          </p:nvPr>
        </p:nvSpPr>
        <p:spPr/>
        <p:txBody>
          <a:bodyPr>
            <a:noAutofit/>
          </a:bodyPr>
          <a:lstStyle/>
          <a:p>
            <a:pPr lvl="0"/>
            <a:r>
              <a:rPr lang="en-US" sz="1400" dirty="0" smtClean="0"/>
              <a:t>I cannot find the data</a:t>
            </a:r>
            <a:br>
              <a:rPr lang="en-US" sz="1400" dirty="0" smtClean="0"/>
            </a:br>
            <a:endParaRPr lang="en-US" sz="1400" dirty="0" smtClean="0"/>
          </a:p>
          <a:p>
            <a:pPr lvl="0"/>
            <a:r>
              <a:rPr lang="en-US" sz="1400" dirty="0" smtClean="0"/>
              <a:t>I cannot trace back the data to their original sources</a:t>
            </a:r>
          </a:p>
          <a:p>
            <a:pPr lvl="0"/>
            <a:r>
              <a:rPr lang="en-US" sz="1400" dirty="0" smtClean="0"/>
              <a:t>Visualizations of data are frustrating and limited</a:t>
            </a:r>
            <a:br>
              <a:rPr lang="en-US" sz="1400" dirty="0" smtClean="0"/>
            </a:br>
            <a:endParaRPr lang="en-US" sz="1400" dirty="0" smtClean="0"/>
          </a:p>
          <a:p>
            <a:pPr lvl="0"/>
            <a:r>
              <a:rPr lang="en-US" sz="1400" dirty="0" smtClean="0"/>
              <a:t>I cannot download the data</a:t>
            </a:r>
            <a:br>
              <a:rPr lang="en-US" sz="1400" dirty="0" smtClean="0"/>
            </a:br>
            <a:endParaRPr lang="en-US" sz="1400" dirty="0" smtClean="0"/>
          </a:p>
          <a:p>
            <a:pPr lvl="0"/>
            <a:r>
              <a:rPr lang="en-US" sz="1400" dirty="0" smtClean="0"/>
              <a:t>I get the data in a format that I cannot open</a:t>
            </a:r>
            <a:br>
              <a:rPr lang="en-US" sz="1400" dirty="0" smtClean="0"/>
            </a:br>
            <a:endParaRPr lang="en-US" sz="1400" dirty="0" smtClean="0"/>
          </a:p>
          <a:p>
            <a:pPr lvl="0"/>
            <a:r>
              <a:rPr lang="en-US" sz="1400" dirty="0" smtClean="0"/>
              <a:t>I see the numbers but I do not understand the structure of the data and what represents</a:t>
            </a:r>
          </a:p>
          <a:p>
            <a:pPr lvl="0"/>
            <a:r>
              <a:rPr lang="en-US" sz="1400" dirty="0" smtClean="0"/>
              <a:t>Data </a:t>
            </a:r>
            <a:r>
              <a:rPr lang="en-US" sz="1400" dirty="0" err="1" smtClean="0"/>
              <a:t>licence</a:t>
            </a:r>
            <a:r>
              <a:rPr lang="en-US" sz="1400" dirty="0" smtClean="0"/>
              <a:t> makes impossible/complicated to work with it</a:t>
            </a:r>
          </a:p>
          <a:p>
            <a:pPr lvl="0"/>
            <a:r>
              <a:rPr lang="en-US" sz="1400" dirty="0" smtClean="0"/>
              <a:t>I got some results with the data but I'm not sure if I can trust it.</a:t>
            </a:r>
          </a:p>
          <a:p>
            <a:endParaRPr lang="en-US" sz="1400" dirty="0"/>
          </a:p>
        </p:txBody>
      </p:sp>
      <p:sp>
        <p:nvSpPr>
          <p:cNvPr id="6" name="5 Marcador de contenido"/>
          <p:cNvSpPr>
            <a:spLocks noGrp="1"/>
          </p:cNvSpPr>
          <p:nvPr>
            <p:ph sz="quarter" idx="13"/>
          </p:nvPr>
        </p:nvSpPr>
        <p:spPr>
          <a:xfrm>
            <a:off x="4500563" y="915988"/>
            <a:ext cx="4319587" cy="4104034"/>
          </a:xfrm>
        </p:spPr>
        <p:txBody>
          <a:bodyPr>
            <a:noAutofit/>
          </a:bodyPr>
          <a:lstStyle/>
          <a:p>
            <a:pPr lvl="0"/>
            <a:r>
              <a:rPr lang="en-US" sz="1400" dirty="0" smtClean="0"/>
              <a:t>Metadata standards (ISO 19115) and data catalogues (OGC CSW, Open Search)</a:t>
            </a:r>
          </a:p>
          <a:p>
            <a:pPr lvl="0"/>
            <a:r>
              <a:rPr lang="en-US" sz="1400" dirty="0" smtClean="0"/>
              <a:t>Metadata standards (ISO 19115) include providers information and lineage information</a:t>
            </a:r>
          </a:p>
          <a:p>
            <a:pPr lvl="0"/>
            <a:r>
              <a:rPr lang="en-US" sz="1400" dirty="0" smtClean="0"/>
              <a:t>OGS WMS and WMTS allow for visualizing data together in a single view</a:t>
            </a:r>
          </a:p>
          <a:p>
            <a:pPr lvl="0"/>
            <a:r>
              <a:rPr lang="en-US" sz="1400" dirty="0" smtClean="0"/>
              <a:t>With OGC WCS and WFS you can request a subset of the data</a:t>
            </a:r>
          </a:p>
          <a:p>
            <a:pPr lvl="0"/>
            <a:r>
              <a:rPr lang="en-US" sz="1400" dirty="0" smtClean="0"/>
              <a:t>Standard formats such as </a:t>
            </a:r>
            <a:r>
              <a:rPr lang="en-US" sz="1400" dirty="0" err="1" smtClean="0"/>
              <a:t>GeoTIFF</a:t>
            </a:r>
            <a:r>
              <a:rPr lang="en-US" sz="1400" dirty="0" smtClean="0"/>
              <a:t> and </a:t>
            </a:r>
            <a:r>
              <a:rPr lang="en-US" sz="1400" dirty="0" err="1" smtClean="0"/>
              <a:t>GeoJSON</a:t>
            </a:r>
            <a:r>
              <a:rPr lang="en-US" sz="1400" dirty="0" smtClean="0"/>
              <a:t> simplify access to everyone</a:t>
            </a:r>
          </a:p>
          <a:p>
            <a:pPr lvl="0"/>
            <a:r>
              <a:rPr lang="en-US" sz="1400" dirty="0" smtClean="0"/>
              <a:t>Describing the structure and meaning (semantics) of the data in the metadata is crucial.</a:t>
            </a:r>
          </a:p>
          <a:p>
            <a:pPr lvl="0"/>
            <a:r>
              <a:rPr lang="en-US" sz="1400" dirty="0" smtClean="0"/>
              <a:t>Standard </a:t>
            </a:r>
            <a:r>
              <a:rPr lang="en-US" sz="1400" dirty="0" err="1" smtClean="0"/>
              <a:t>lisences</a:t>
            </a:r>
            <a:r>
              <a:rPr lang="en-US" sz="1400" dirty="0" smtClean="0"/>
              <a:t> like Creative Commons</a:t>
            </a:r>
            <a:br>
              <a:rPr lang="en-US" sz="1400" dirty="0" smtClean="0"/>
            </a:br>
            <a:endParaRPr lang="en-US" sz="1400" dirty="0" smtClean="0"/>
          </a:p>
          <a:p>
            <a:pPr lvl="0"/>
            <a:r>
              <a:rPr lang="en-US" sz="1400" dirty="0" smtClean="0"/>
              <a:t>Data quality (ISO 19157) allow for documenting data quality in a comparable way.</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 use/would like to use ocean data for…</a:t>
            </a:r>
            <a:endParaRPr lang="es-ES" dirty="0"/>
          </a:p>
        </p:txBody>
      </p:sp>
      <p:sp>
        <p:nvSpPr>
          <p:cNvPr id="3" name="2 Marcador de contenido"/>
          <p:cNvSpPr>
            <a:spLocks noGrp="1"/>
          </p:cNvSpPr>
          <p:nvPr>
            <p:ph idx="1"/>
          </p:nvPr>
        </p:nvSpPr>
        <p:spPr/>
        <p:txBody>
          <a:bodyPr/>
          <a:lstStyle/>
          <a:p>
            <a:endParaRPr lang="es-ES"/>
          </a:p>
        </p:txBody>
      </p:sp>
      <p:pic>
        <p:nvPicPr>
          <p:cNvPr id="3074" name="Picture 2" descr="D:\docs\creaf\miramon\workshop\OceanDataFactorySweden_ODF_2022\Wordcloud use.png"/>
          <p:cNvPicPr>
            <a:picLocks noChangeAspect="1" noChangeArrowheads="1"/>
          </p:cNvPicPr>
          <p:nvPr/>
        </p:nvPicPr>
        <p:blipFill>
          <a:blip r:embed="rId2" cstate="print"/>
          <a:srcRect/>
          <a:stretch>
            <a:fillRect/>
          </a:stretch>
        </p:blipFill>
        <p:spPr bwMode="auto">
          <a:xfrm>
            <a:off x="395536" y="771550"/>
            <a:ext cx="7920880" cy="3980302"/>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n-US" dirty="0" smtClean="0"/>
              <a:t>Standard for finding</a:t>
            </a:r>
            <a:endParaRPr lang="en-US" dirty="0"/>
          </a:p>
        </p:txBody>
      </p:sp>
      <p:sp>
        <p:nvSpPr>
          <p:cNvPr id="6" name="5 Marcador de contenido"/>
          <p:cNvSpPr>
            <a:spLocks noGrp="1"/>
          </p:cNvSpPr>
          <p:nvPr>
            <p:ph idx="1"/>
          </p:nvPr>
        </p:nvSpPr>
        <p:spPr/>
        <p:txBody>
          <a:bodyPr/>
          <a:lstStyle/>
          <a:p>
            <a:r>
              <a:rPr lang="en-US" smtClean="0"/>
              <a:t>Metadata do describe data and catalogues to query and (not) find.</a:t>
            </a:r>
          </a:p>
          <a:p>
            <a:r>
              <a:rPr lang="en-US" smtClean="0"/>
              <a:t>GeoNetwork</a:t>
            </a:r>
            <a:endParaRPr lang="en-US"/>
          </a:p>
        </p:txBody>
      </p:sp>
      <p:pic>
        <p:nvPicPr>
          <p:cNvPr id="46082" name="Picture 2"/>
          <p:cNvPicPr>
            <a:picLocks noChangeAspect="1" noChangeArrowheads="1"/>
          </p:cNvPicPr>
          <p:nvPr/>
        </p:nvPicPr>
        <p:blipFill>
          <a:blip r:embed="rId2" cstate="print"/>
          <a:srcRect/>
          <a:stretch>
            <a:fillRect/>
          </a:stretch>
        </p:blipFill>
        <p:spPr bwMode="auto">
          <a:xfrm>
            <a:off x="2699792" y="1985747"/>
            <a:ext cx="5688632" cy="24642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Human</a:t>
            </a:r>
            <a:r>
              <a:rPr lang="ca-ES" dirty="0" smtClean="0"/>
              <a:t> </a:t>
            </a:r>
            <a:r>
              <a:rPr lang="ca-ES" dirty="0" err="1" smtClean="0"/>
              <a:t>readable</a:t>
            </a:r>
            <a:r>
              <a:rPr lang="ca-ES" dirty="0" smtClean="0"/>
              <a:t> </a:t>
            </a:r>
            <a:r>
              <a:rPr lang="ca-ES" dirty="0" err="1" smtClean="0"/>
              <a:t>metadata</a:t>
            </a:r>
            <a:r>
              <a:rPr lang="ca-ES" dirty="0" smtClean="0"/>
              <a:t> ISO 19115</a:t>
            </a:r>
            <a:endParaRPr lang="es-ES" dirty="0"/>
          </a:p>
        </p:txBody>
      </p:sp>
      <p:sp>
        <p:nvSpPr>
          <p:cNvPr id="3" name="2 Marcador de contenido"/>
          <p:cNvSpPr>
            <a:spLocks noGrp="1"/>
          </p:cNvSpPr>
          <p:nvPr>
            <p:ph idx="1"/>
          </p:nvPr>
        </p:nvSpPr>
        <p:spPr/>
        <p:txBody>
          <a:bodyPr/>
          <a:lstStyle/>
          <a:p>
            <a:endParaRPr lang="es-ES"/>
          </a:p>
        </p:txBody>
      </p:sp>
      <p:pic>
        <p:nvPicPr>
          <p:cNvPr id="66562" name="Picture 2"/>
          <p:cNvPicPr>
            <a:picLocks noChangeAspect="1" noChangeArrowheads="1"/>
          </p:cNvPicPr>
          <p:nvPr/>
        </p:nvPicPr>
        <p:blipFill>
          <a:blip r:embed="rId2" cstate="print"/>
          <a:srcRect/>
          <a:stretch>
            <a:fillRect/>
          </a:stretch>
        </p:blipFill>
        <p:spPr bwMode="auto">
          <a:xfrm>
            <a:off x="539552" y="987574"/>
            <a:ext cx="7776864" cy="3609832"/>
          </a:xfrm>
          <a:prstGeom prst="rect">
            <a:avLst/>
          </a:prstGeom>
          <a:noFill/>
          <a:ln w="9525">
            <a:noFill/>
            <a:miter lim="800000"/>
            <a:headEnd/>
            <a:tailEnd/>
          </a:ln>
          <a:effectLst/>
        </p:spPr>
      </p:pic>
      <p:sp>
        <p:nvSpPr>
          <p:cNvPr id="5" name="4 CuadroTexto"/>
          <p:cNvSpPr txBox="1"/>
          <p:nvPr/>
        </p:nvSpPr>
        <p:spPr>
          <a:xfrm>
            <a:off x="0" y="4587974"/>
            <a:ext cx="7596336" cy="307777"/>
          </a:xfrm>
          <a:prstGeom prst="rect">
            <a:avLst/>
          </a:prstGeom>
          <a:solidFill>
            <a:schemeClr val="bg1"/>
          </a:solidFill>
        </p:spPr>
        <p:txBody>
          <a:bodyPr wrap="square" rtlCol="0">
            <a:spAutoFit/>
          </a:bodyPr>
          <a:lstStyle/>
          <a:p>
            <a:r>
              <a:rPr lang="es-ES" sz="1400" dirty="0" smtClean="0"/>
              <a:t>https://sextant.ifremer.fr/Donnees/Catalogue#/metadata/adc3b0c0-9384-4a48-bb5e-152b475cbd84</a:t>
            </a:r>
            <a:endParaRPr lang="es-ES" sz="14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smtClean="0"/>
              <a:t>Machine </a:t>
            </a:r>
            <a:r>
              <a:rPr lang="ca-ES" dirty="0" err="1" smtClean="0"/>
              <a:t>readable</a:t>
            </a:r>
            <a:r>
              <a:rPr lang="ca-ES" dirty="0" smtClean="0"/>
              <a:t> </a:t>
            </a:r>
            <a:r>
              <a:rPr lang="ca-ES" dirty="0" err="1" smtClean="0"/>
              <a:t>metadata</a:t>
            </a:r>
            <a:r>
              <a:rPr lang="ca-ES" dirty="0" smtClean="0"/>
              <a:t> ISO 19139</a:t>
            </a:r>
            <a:endParaRPr lang="es-ES" dirty="0"/>
          </a:p>
        </p:txBody>
      </p:sp>
      <p:sp>
        <p:nvSpPr>
          <p:cNvPr id="3" name="2 Marcador de contenido"/>
          <p:cNvSpPr>
            <a:spLocks noGrp="1"/>
          </p:cNvSpPr>
          <p:nvPr>
            <p:ph idx="1"/>
          </p:nvPr>
        </p:nvSpPr>
        <p:spPr/>
        <p:txBody>
          <a:bodyPr/>
          <a:lstStyle/>
          <a:p>
            <a:endParaRPr lang="es-ES"/>
          </a:p>
        </p:txBody>
      </p:sp>
      <p:pic>
        <p:nvPicPr>
          <p:cNvPr id="66562" name="Picture 2"/>
          <p:cNvPicPr>
            <a:picLocks noChangeAspect="1" noChangeArrowheads="1"/>
          </p:cNvPicPr>
          <p:nvPr/>
        </p:nvPicPr>
        <p:blipFill>
          <a:blip r:embed="rId2" cstate="print"/>
          <a:srcRect/>
          <a:stretch>
            <a:fillRect/>
          </a:stretch>
        </p:blipFill>
        <p:spPr bwMode="auto">
          <a:xfrm>
            <a:off x="539552" y="987574"/>
            <a:ext cx="7776864" cy="3609832"/>
          </a:xfrm>
          <a:prstGeom prst="rect">
            <a:avLst/>
          </a:prstGeom>
          <a:noFill/>
          <a:ln w="9525">
            <a:noFill/>
            <a:miter lim="800000"/>
            <a:headEnd/>
            <a:tailEnd/>
          </a:ln>
          <a:effectLst/>
        </p:spPr>
      </p:pic>
      <p:pic>
        <p:nvPicPr>
          <p:cNvPr id="67586" name="Picture 2"/>
          <p:cNvPicPr>
            <a:picLocks noChangeAspect="1" noChangeArrowheads="1"/>
          </p:cNvPicPr>
          <p:nvPr/>
        </p:nvPicPr>
        <p:blipFill>
          <a:blip r:embed="rId3" cstate="print"/>
          <a:srcRect/>
          <a:stretch>
            <a:fillRect/>
          </a:stretch>
        </p:blipFill>
        <p:spPr bwMode="auto">
          <a:xfrm>
            <a:off x="1514215" y="699542"/>
            <a:ext cx="5705596" cy="4176464"/>
          </a:xfrm>
          <a:prstGeom prst="rect">
            <a:avLst/>
          </a:prstGeom>
          <a:noFill/>
          <a:ln w="9525">
            <a:noFill/>
            <a:miter lim="800000"/>
            <a:headEnd/>
            <a:tailEnd/>
          </a:ln>
          <a:effectLst/>
        </p:spPr>
      </p:pic>
      <p:sp>
        <p:nvSpPr>
          <p:cNvPr id="6" name="5 CuadroTexto"/>
          <p:cNvSpPr txBox="1"/>
          <p:nvPr/>
        </p:nvSpPr>
        <p:spPr>
          <a:xfrm>
            <a:off x="0" y="4587974"/>
            <a:ext cx="7596336" cy="307777"/>
          </a:xfrm>
          <a:prstGeom prst="rect">
            <a:avLst/>
          </a:prstGeom>
          <a:solidFill>
            <a:schemeClr val="bg1"/>
          </a:solidFill>
        </p:spPr>
        <p:txBody>
          <a:bodyPr wrap="square" rtlCol="0">
            <a:spAutoFit/>
          </a:bodyPr>
          <a:lstStyle/>
          <a:p>
            <a:r>
              <a:rPr lang="es-ES" sz="1400" dirty="0" smtClean="0"/>
              <a:t>https://sextant.ifremer.fr/Donnees/Catalogue#/metadata/adc3b0c0-9384-4a48-bb5e-152b475cbd84</a:t>
            </a:r>
            <a:endParaRPr lang="es-ES" sz="14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Standard for viewing</a:t>
            </a:r>
            <a:endParaRPr lang="es-ES" dirty="0"/>
          </a:p>
        </p:txBody>
      </p:sp>
      <p:sp>
        <p:nvSpPr>
          <p:cNvPr id="3" name="2 Marcador de contenido"/>
          <p:cNvSpPr>
            <a:spLocks noGrp="1"/>
          </p:cNvSpPr>
          <p:nvPr>
            <p:ph idx="1"/>
          </p:nvPr>
        </p:nvSpPr>
        <p:spPr/>
        <p:txBody>
          <a:bodyPr/>
          <a:lstStyle/>
          <a:p>
            <a:endParaRPr lang="es-ES"/>
          </a:p>
        </p:txBody>
      </p:sp>
      <p:pic>
        <p:nvPicPr>
          <p:cNvPr id="4" name="Picture 2"/>
          <p:cNvPicPr>
            <a:picLocks noChangeAspect="1" noChangeArrowheads="1"/>
          </p:cNvPicPr>
          <p:nvPr/>
        </p:nvPicPr>
        <p:blipFill>
          <a:blip r:embed="rId2" cstate="print"/>
          <a:srcRect/>
          <a:stretch>
            <a:fillRect/>
          </a:stretch>
        </p:blipFill>
        <p:spPr bwMode="auto">
          <a:xfrm>
            <a:off x="395536" y="915566"/>
            <a:ext cx="8531795" cy="3600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Standards</a:t>
            </a:r>
            <a:r>
              <a:rPr lang="ca-ES" dirty="0" smtClean="0"/>
              <a:t> for downloading</a:t>
            </a:r>
            <a:endParaRPr lang="es-ES" dirty="0"/>
          </a:p>
        </p:txBody>
      </p:sp>
      <p:sp>
        <p:nvSpPr>
          <p:cNvPr id="3" name="2 Marcador de contenido"/>
          <p:cNvSpPr>
            <a:spLocks noGrp="1"/>
          </p:cNvSpPr>
          <p:nvPr>
            <p:ph idx="1"/>
          </p:nvPr>
        </p:nvSpPr>
        <p:spPr/>
        <p:txBody>
          <a:bodyPr/>
          <a:lstStyle/>
          <a:p>
            <a:endParaRPr lang="es-ES" dirty="0"/>
          </a:p>
        </p:txBody>
      </p:sp>
      <p:pic>
        <p:nvPicPr>
          <p:cNvPr id="1026" name="Picture 2"/>
          <p:cNvPicPr>
            <a:picLocks noChangeAspect="1" noChangeArrowheads="1"/>
          </p:cNvPicPr>
          <p:nvPr/>
        </p:nvPicPr>
        <p:blipFill>
          <a:blip r:embed="rId2" cstate="print"/>
          <a:srcRect/>
          <a:stretch>
            <a:fillRect/>
          </a:stretch>
        </p:blipFill>
        <p:spPr bwMode="auto">
          <a:xfrm>
            <a:off x="323528" y="627534"/>
            <a:ext cx="3598814" cy="3041198"/>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6372200" y="2643758"/>
            <a:ext cx="2771800" cy="1216977"/>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cstate="print"/>
          <a:srcRect/>
          <a:stretch>
            <a:fillRect/>
          </a:stretch>
        </p:blipFill>
        <p:spPr bwMode="auto">
          <a:xfrm>
            <a:off x="7236296" y="3723878"/>
            <a:ext cx="1647824" cy="1081087"/>
          </a:xfrm>
          <a:prstGeom prst="rect">
            <a:avLst/>
          </a:prstGeom>
          <a:noFill/>
          <a:ln w="9525">
            <a:noFill/>
            <a:miter lim="800000"/>
            <a:headEnd/>
            <a:tailEnd/>
          </a:ln>
          <a:effectLst/>
        </p:spPr>
      </p:pic>
      <p:sp>
        <p:nvSpPr>
          <p:cNvPr id="8" name="7 CuadroTexto"/>
          <p:cNvSpPr txBox="1"/>
          <p:nvPr/>
        </p:nvSpPr>
        <p:spPr>
          <a:xfrm>
            <a:off x="323529" y="3723878"/>
            <a:ext cx="8280919" cy="938719"/>
          </a:xfrm>
          <a:prstGeom prst="rect">
            <a:avLst/>
          </a:prstGeom>
          <a:solidFill>
            <a:schemeClr val="bg1"/>
          </a:solidFill>
        </p:spPr>
        <p:txBody>
          <a:bodyPr wrap="square" rtlCol="0">
            <a:spAutoFit/>
          </a:bodyPr>
          <a:lstStyle/>
          <a:p>
            <a:r>
              <a:rPr lang="es-ES" sz="1100" dirty="0" smtClean="0"/>
              <a:t>http://geo.vliz.be/geoserver/wfs/ows?</a:t>
            </a:r>
            <a:r>
              <a:rPr lang="es-ES" sz="1100" b="1" dirty="0" smtClean="0"/>
              <a:t>service=WFS</a:t>
            </a:r>
            <a:r>
              <a:rPr lang="es-ES" sz="1100" dirty="0" smtClean="0"/>
              <a:t>&amp;version=1.1.0&amp;request=GetFeature&amp;typeName=Dataportal:eurobis-obisenv_basic&amp;resultType=results&amp;viewParams=</a:t>
            </a:r>
            <a:r>
              <a:rPr lang="es-ES" sz="1100" b="1" dirty="0" smtClean="0"/>
              <a:t>where:((</a:t>
            </a:r>
            <a:r>
              <a:rPr lang="es-ES" sz="1100" dirty="0" smtClean="0"/>
              <a:t>ST_Intersects(ST_SetSRID(ST_MakeBox2D(ST_Point(-0.065\,40.467)\,ST_Point(3.644\,42.883))\,4326)\,+up.the_geom)))+AND+aphiaid+IN+(+SELECT+aphiaid+FROM+eurobis.taxa_attributes+WHERE+selectid+IN+('Mammals'));context:0100&amp;propertyName=datasetid,datecollected,decimallatitude,decimallongitude,coordinateuncertaintyinmeters,scientificname,aphiaid,scientificnameaccepted&amp;</a:t>
            </a:r>
            <a:r>
              <a:rPr lang="es-ES" sz="1100" b="1" dirty="0" smtClean="0"/>
              <a:t>outputFormat=csv</a:t>
            </a:r>
            <a:endParaRPr lang="es-ES" sz="1100" b="1" dirty="0"/>
          </a:p>
        </p:txBody>
      </p:sp>
      <p:pic>
        <p:nvPicPr>
          <p:cNvPr id="2050" name="Picture 2"/>
          <p:cNvPicPr>
            <a:picLocks noChangeAspect="1" noChangeArrowheads="1"/>
          </p:cNvPicPr>
          <p:nvPr/>
        </p:nvPicPr>
        <p:blipFill>
          <a:blip r:embed="rId5" cstate="print"/>
          <a:srcRect/>
          <a:stretch>
            <a:fillRect/>
          </a:stretch>
        </p:blipFill>
        <p:spPr bwMode="auto">
          <a:xfrm>
            <a:off x="3923928" y="574353"/>
            <a:ext cx="2754125" cy="2501453"/>
          </a:xfrm>
          <a:prstGeom prst="rect">
            <a:avLst/>
          </a:prstGeom>
          <a:noFill/>
          <a:ln w="9525">
            <a:noFill/>
            <a:miter lim="800000"/>
            <a:headEnd/>
            <a:tailEnd/>
          </a:ln>
          <a:effectLst/>
        </p:spPr>
      </p:pic>
      <p:sp>
        <p:nvSpPr>
          <p:cNvPr id="11" name="10 Flecha abajo"/>
          <p:cNvSpPr/>
          <p:nvPr/>
        </p:nvSpPr>
        <p:spPr>
          <a:xfrm rot="1038869">
            <a:off x="5393149" y="2626052"/>
            <a:ext cx="59483" cy="117214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 name="Picture 9"/>
          <p:cNvPicPr>
            <a:picLocks noChangeAspect="1" noChangeArrowheads="1"/>
          </p:cNvPicPr>
          <p:nvPr/>
        </p:nvPicPr>
        <p:blipFill>
          <a:blip r:embed="rId6" cstate="print"/>
          <a:srcRect r="35769"/>
          <a:stretch>
            <a:fillRect/>
          </a:stretch>
        </p:blipFill>
        <p:spPr bwMode="auto">
          <a:xfrm>
            <a:off x="179512" y="915567"/>
            <a:ext cx="3672408" cy="9361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smtClean="0"/>
              <a:t>I got </a:t>
            </a:r>
            <a:r>
              <a:rPr lang="ca-ES" dirty="0" err="1" smtClean="0"/>
              <a:t>the</a:t>
            </a:r>
            <a:r>
              <a:rPr lang="ca-ES" dirty="0" smtClean="0"/>
              <a:t> data!</a:t>
            </a:r>
            <a:endParaRPr lang="es-ES" dirty="0"/>
          </a:p>
        </p:txBody>
      </p:sp>
      <p:sp>
        <p:nvSpPr>
          <p:cNvPr id="3" name="2 Marcador de contenido"/>
          <p:cNvSpPr>
            <a:spLocks noGrp="1"/>
          </p:cNvSpPr>
          <p:nvPr>
            <p:ph idx="1"/>
          </p:nvPr>
        </p:nvSpPr>
        <p:spPr/>
        <p:txBody>
          <a:bodyPr/>
          <a:lstStyle/>
          <a:p>
            <a:endParaRPr lang="es-ES"/>
          </a:p>
        </p:txBody>
      </p:sp>
      <p:pic>
        <p:nvPicPr>
          <p:cNvPr id="70658" name="Picture 2"/>
          <p:cNvPicPr>
            <a:picLocks noChangeAspect="1" noChangeArrowheads="1"/>
          </p:cNvPicPr>
          <p:nvPr/>
        </p:nvPicPr>
        <p:blipFill>
          <a:blip r:embed="rId2" cstate="print"/>
          <a:srcRect/>
          <a:stretch>
            <a:fillRect/>
          </a:stretch>
        </p:blipFill>
        <p:spPr bwMode="auto">
          <a:xfrm>
            <a:off x="4728845" y="1131590"/>
            <a:ext cx="4415155" cy="2981970"/>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a:stretch>
            <a:fillRect/>
          </a:stretch>
        </p:blipFill>
        <p:spPr bwMode="auto">
          <a:xfrm>
            <a:off x="251520" y="1707654"/>
            <a:ext cx="4348456" cy="223224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Why</a:t>
            </a:r>
            <a:endParaRPr lang="es-ES" dirty="0"/>
          </a:p>
        </p:txBody>
      </p:sp>
      <p:sp>
        <p:nvSpPr>
          <p:cNvPr id="3" name="2 Marcador de contenido"/>
          <p:cNvSpPr>
            <a:spLocks noGrp="1"/>
          </p:cNvSpPr>
          <p:nvPr>
            <p:ph idx="1"/>
          </p:nvPr>
        </p:nvSpPr>
        <p:spPr/>
        <p:txBody>
          <a:bodyPr/>
          <a:lstStyle/>
          <a:p>
            <a:r>
              <a:rPr lang="ca-ES" dirty="0" err="1" smtClean="0"/>
              <a:t>Lack</a:t>
            </a:r>
            <a:r>
              <a:rPr lang="ca-ES" dirty="0" smtClean="0"/>
              <a:t> of </a:t>
            </a:r>
            <a:r>
              <a:rPr lang="ca-ES" dirty="0" err="1" smtClean="0"/>
              <a:t>interoperability</a:t>
            </a:r>
            <a:r>
              <a:rPr lang="ca-ES" dirty="0" smtClean="0"/>
              <a:t> </a:t>
            </a:r>
            <a:r>
              <a:rPr lang="ca-ES" dirty="0" err="1" smtClean="0"/>
              <a:t>locks</a:t>
            </a:r>
            <a:r>
              <a:rPr lang="ca-ES" dirty="0" smtClean="0"/>
              <a:t> us in</a:t>
            </a:r>
          </a:p>
          <a:p>
            <a:endParaRPr lang="ca-ES" dirty="0" smtClean="0"/>
          </a:p>
          <a:p>
            <a:r>
              <a:rPr lang="ca-ES" dirty="0" err="1" smtClean="0"/>
              <a:t>An</a:t>
            </a:r>
            <a:r>
              <a:rPr lang="ca-ES" dirty="0" smtClean="0"/>
              <a:t> </a:t>
            </a:r>
            <a:r>
              <a:rPr lang="ca-ES" dirty="0" err="1" smtClean="0"/>
              <a:t>sometimes</a:t>
            </a:r>
            <a:r>
              <a:rPr lang="ca-ES" dirty="0" smtClean="0"/>
              <a:t> </a:t>
            </a:r>
            <a:r>
              <a:rPr lang="ca-ES" dirty="0" err="1" smtClean="0"/>
              <a:t>we</a:t>
            </a:r>
            <a:r>
              <a:rPr lang="ca-ES" dirty="0" smtClean="0"/>
              <a:t> </a:t>
            </a:r>
            <a:r>
              <a:rPr lang="ca-ES" dirty="0" err="1" smtClean="0"/>
              <a:t>are</a:t>
            </a:r>
            <a:r>
              <a:rPr lang="ca-ES" dirty="0" smtClean="0"/>
              <a:t> so </a:t>
            </a:r>
            <a:r>
              <a:rPr lang="ca-ES" dirty="0" err="1" smtClean="0"/>
              <a:t>close</a:t>
            </a:r>
            <a:r>
              <a:rPr lang="ca-ES" dirty="0" smtClean="0"/>
              <a:t>...</a:t>
            </a:r>
          </a:p>
          <a:p>
            <a:endParaRPr lang="ca-ES" dirty="0" smtClean="0"/>
          </a:p>
          <a:p>
            <a:r>
              <a:rPr lang="ca-ES" dirty="0" smtClean="0"/>
              <a:t>The JSON </a:t>
            </a:r>
            <a:r>
              <a:rPr lang="ca-ES" dirty="0" err="1" smtClean="0"/>
              <a:t>example</a:t>
            </a:r>
            <a:endParaRPr lang="es-E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sp>
        <p:nvSpPr>
          <p:cNvPr id="4" name="3 Rectángulo"/>
          <p:cNvSpPr/>
          <p:nvPr/>
        </p:nvSpPr>
        <p:spPr>
          <a:xfrm>
            <a:off x="0" y="4587974"/>
            <a:ext cx="4139210" cy="369332"/>
          </a:xfrm>
          <a:prstGeom prst="rect">
            <a:avLst/>
          </a:prstGeom>
        </p:spPr>
        <p:txBody>
          <a:bodyPr wrap="none">
            <a:spAutoFit/>
          </a:bodyPr>
          <a:lstStyle/>
          <a:p>
            <a:r>
              <a:rPr lang="es-ES" dirty="0" smtClean="0"/>
              <a:t>https://www.observadoresdelmar.es/Map</a:t>
            </a:r>
            <a:endParaRPr lang="es-ES" dirty="0"/>
          </a:p>
        </p:txBody>
      </p:sp>
      <p:pic>
        <p:nvPicPr>
          <p:cNvPr id="1026" name="Picture 2"/>
          <p:cNvPicPr>
            <a:picLocks noChangeAspect="1" noChangeArrowheads="1"/>
          </p:cNvPicPr>
          <p:nvPr/>
        </p:nvPicPr>
        <p:blipFill>
          <a:blip r:embed="rId3" cstate="print"/>
          <a:srcRect/>
          <a:stretch>
            <a:fillRect/>
          </a:stretch>
        </p:blipFill>
        <p:spPr bwMode="auto">
          <a:xfrm>
            <a:off x="1359175" y="485106"/>
            <a:ext cx="6427238" cy="41748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smtClean="0"/>
              <a:t>I do </a:t>
            </a:r>
            <a:r>
              <a:rPr lang="ca-ES" dirty="0" err="1" smtClean="0"/>
              <a:t>what</a:t>
            </a:r>
            <a:r>
              <a:rPr lang="ca-ES" dirty="0" smtClean="0"/>
              <a:t> I </a:t>
            </a:r>
            <a:r>
              <a:rPr lang="ca-ES" dirty="0" err="1" smtClean="0"/>
              <a:t>want</a:t>
            </a:r>
            <a:r>
              <a:rPr lang="ca-ES" dirty="0" smtClean="0"/>
              <a:t> </a:t>
            </a:r>
            <a:r>
              <a:rPr lang="ca-ES" dirty="0" err="1" smtClean="0"/>
              <a:t>versus</a:t>
            </a:r>
            <a:r>
              <a:rPr lang="ca-ES" dirty="0" smtClean="0"/>
              <a:t>:</a:t>
            </a:r>
            <a:endParaRPr lang="es-ES" dirty="0"/>
          </a:p>
        </p:txBody>
      </p:sp>
      <p:sp>
        <p:nvSpPr>
          <p:cNvPr id="3" name="2 Marcador de contenido"/>
          <p:cNvSpPr>
            <a:spLocks noGrp="1"/>
          </p:cNvSpPr>
          <p:nvPr>
            <p:ph idx="1"/>
          </p:nvPr>
        </p:nvSpPr>
        <p:spPr/>
        <p:txBody>
          <a:bodyPr/>
          <a:lstStyle/>
          <a:p>
            <a:endParaRPr lang="es-ES"/>
          </a:p>
        </p:txBody>
      </p:sp>
      <p:pic>
        <p:nvPicPr>
          <p:cNvPr id="2050" name="Picture 2"/>
          <p:cNvPicPr>
            <a:picLocks noChangeAspect="1" noChangeArrowheads="1"/>
          </p:cNvPicPr>
          <p:nvPr/>
        </p:nvPicPr>
        <p:blipFill>
          <a:blip r:embed="rId2" cstate="print"/>
          <a:srcRect/>
          <a:stretch>
            <a:fillRect/>
          </a:stretch>
        </p:blipFill>
        <p:spPr bwMode="auto">
          <a:xfrm>
            <a:off x="253108" y="871356"/>
            <a:ext cx="8639372" cy="3400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If</a:t>
            </a:r>
            <a:r>
              <a:rPr lang="ca-ES" dirty="0" smtClean="0"/>
              <a:t> only </a:t>
            </a:r>
            <a:r>
              <a:rPr lang="ca-ES" dirty="0" err="1" smtClean="0"/>
              <a:t>they</a:t>
            </a:r>
            <a:r>
              <a:rPr lang="ca-ES" dirty="0" smtClean="0"/>
              <a:t> </a:t>
            </a:r>
            <a:r>
              <a:rPr lang="ca-ES" dirty="0" err="1" smtClean="0"/>
              <a:t>have</a:t>
            </a:r>
            <a:r>
              <a:rPr lang="ca-ES" dirty="0" smtClean="0"/>
              <a:t> </a:t>
            </a:r>
            <a:r>
              <a:rPr lang="ca-ES" dirty="0" err="1" smtClean="0"/>
              <a:t>used</a:t>
            </a:r>
            <a:r>
              <a:rPr lang="ca-ES" dirty="0" smtClean="0"/>
              <a:t> </a:t>
            </a:r>
            <a:r>
              <a:rPr lang="ca-ES" dirty="0" err="1" smtClean="0"/>
              <a:t>GeoJSON</a:t>
            </a:r>
            <a:r>
              <a:rPr lang="ca-ES" dirty="0" smtClean="0"/>
              <a:t>!</a:t>
            </a:r>
            <a:endParaRPr lang="es-ES" dirty="0"/>
          </a:p>
        </p:txBody>
      </p:sp>
      <p:sp>
        <p:nvSpPr>
          <p:cNvPr id="3" name="2 Marcador de contenido"/>
          <p:cNvSpPr>
            <a:spLocks noGrp="1"/>
          </p:cNvSpPr>
          <p:nvPr>
            <p:ph idx="1"/>
          </p:nvPr>
        </p:nvSpPr>
        <p:spPr/>
        <p:txBody>
          <a:bodyPr/>
          <a:lstStyle/>
          <a:p>
            <a:endParaRPr lang="es-ES"/>
          </a:p>
        </p:txBody>
      </p:sp>
      <p:pic>
        <p:nvPicPr>
          <p:cNvPr id="7170" name="Picture 2"/>
          <p:cNvPicPr>
            <a:picLocks noChangeAspect="1" noChangeArrowheads="1"/>
          </p:cNvPicPr>
          <p:nvPr/>
        </p:nvPicPr>
        <p:blipFill>
          <a:blip r:embed="rId2" cstate="print"/>
          <a:srcRect/>
          <a:stretch>
            <a:fillRect/>
          </a:stretch>
        </p:blipFill>
        <p:spPr bwMode="auto">
          <a:xfrm>
            <a:off x="827584" y="771550"/>
            <a:ext cx="7499802" cy="41685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smtClean="0"/>
              <a:t>Data </a:t>
            </a:r>
            <a:r>
              <a:rPr lang="ca-ES" dirty="0" err="1" smtClean="0"/>
              <a:t>availability</a:t>
            </a:r>
            <a:endParaRPr lang="es-ES" dirty="0"/>
          </a:p>
        </p:txBody>
      </p:sp>
      <p:sp>
        <p:nvSpPr>
          <p:cNvPr id="3" name="2 Marcador de contenido"/>
          <p:cNvSpPr>
            <a:spLocks noGrp="1"/>
          </p:cNvSpPr>
          <p:nvPr>
            <p:ph idx="1"/>
          </p:nvPr>
        </p:nvSpPr>
        <p:spPr/>
        <p:txBody>
          <a:bodyPr/>
          <a:lstStyle/>
          <a:p>
            <a:r>
              <a:rPr lang="ca-ES" dirty="0" err="1" smtClean="0"/>
              <a:t>Issues</a:t>
            </a:r>
            <a:endParaRPr lang="es-E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6146" name="Picture 2"/>
          <p:cNvPicPr>
            <a:picLocks noChangeAspect="1" noChangeArrowheads="1"/>
          </p:cNvPicPr>
          <p:nvPr/>
        </p:nvPicPr>
        <p:blipFill>
          <a:blip r:embed="rId2" cstate="print"/>
          <a:srcRect/>
          <a:stretch>
            <a:fillRect/>
          </a:stretch>
        </p:blipFill>
        <p:spPr bwMode="auto">
          <a:xfrm>
            <a:off x="397124" y="453873"/>
            <a:ext cx="8351340" cy="46500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smtClean="0"/>
              <a:t>Exercise</a:t>
            </a:r>
            <a:r>
              <a:rPr lang="es-ES" dirty="0" smtClean="0"/>
              <a:t>: </a:t>
            </a:r>
            <a:endParaRPr lang="es-ES" dirty="0"/>
          </a:p>
        </p:txBody>
      </p:sp>
      <p:sp>
        <p:nvSpPr>
          <p:cNvPr id="3" name="2 Marcador de contenido"/>
          <p:cNvSpPr>
            <a:spLocks noGrp="1"/>
          </p:cNvSpPr>
          <p:nvPr>
            <p:ph idx="1"/>
          </p:nvPr>
        </p:nvSpPr>
        <p:spPr/>
        <p:txBody>
          <a:bodyPr/>
          <a:lstStyle/>
          <a:p>
            <a:r>
              <a:rPr lang="es-ES" dirty="0" err="1" smtClean="0"/>
              <a:t>Combining</a:t>
            </a:r>
            <a:r>
              <a:rPr lang="es-ES" dirty="0" smtClean="0"/>
              <a:t> data sets in a single </a:t>
            </a:r>
            <a:r>
              <a:rPr lang="es-ES" dirty="0" err="1" smtClean="0"/>
              <a:t>visualization</a:t>
            </a:r>
            <a:endParaRPr lang="es-E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Marine litter</a:t>
            </a:r>
            <a:endParaRPr lang="es-ES" dirty="0"/>
          </a:p>
        </p:txBody>
      </p:sp>
      <p:sp>
        <p:nvSpPr>
          <p:cNvPr id="3" name="2 Marcador de contenido"/>
          <p:cNvSpPr>
            <a:spLocks noGrp="1"/>
          </p:cNvSpPr>
          <p:nvPr>
            <p:ph idx="1"/>
          </p:nvPr>
        </p:nvSpPr>
        <p:spPr/>
        <p:txBody>
          <a:bodyPr/>
          <a:lstStyle/>
          <a:p>
            <a:endParaRPr lang="es-ES"/>
          </a:p>
        </p:txBody>
      </p:sp>
      <p:pic>
        <p:nvPicPr>
          <p:cNvPr id="4" name="Picture 2"/>
          <p:cNvPicPr>
            <a:picLocks noChangeAspect="1" noChangeArrowheads="1"/>
          </p:cNvPicPr>
          <p:nvPr/>
        </p:nvPicPr>
        <p:blipFill>
          <a:blip r:embed="rId2" cstate="print"/>
          <a:srcRect/>
          <a:stretch>
            <a:fillRect/>
          </a:stretch>
        </p:blipFill>
        <p:spPr bwMode="auto">
          <a:xfrm>
            <a:off x="395536" y="915566"/>
            <a:ext cx="8531795" cy="3600400"/>
          </a:xfrm>
          <a:prstGeom prst="rect">
            <a:avLst/>
          </a:prstGeom>
          <a:noFill/>
          <a:ln w="9525">
            <a:noFill/>
            <a:miter lim="800000"/>
            <a:headEnd/>
            <a:tailEnd/>
          </a:ln>
          <a:effectLst/>
        </p:spPr>
      </p:pic>
      <p:sp>
        <p:nvSpPr>
          <p:cNvPr id="5" name="4 CuadroTexto"/>
          <p:cNvSpPr txBox="1"/>
          <p:nvPr/>
        </p:nvSpPr>
        <p:spPr>
          <a:xfrm rot="20025816">
            <a:off x="2878911" y="2773362"/>
            <a:ext cx="2301271" cy="369332"/>
          </a:xfrm>
          <a:prstGeom prst="rect">
            <a:avLst/>
          </a:prstGeom>
          <a:solidFill>
            <a:srgbClr val="FFC000"/>
          </a:solidFill>
          <a:ln>
            <a:solidFill>
              <a:srgbClr val="FFC000"/>
            </a:solidFill>
          </a:ln>
        </p:spPr>
        <p:txBody>
          <a:bodyPr wrap="none" rtlCol="0">
            <a:spAutoFit/>
          </a:bodyPr>
          <a:lstStyle/>
          <a:p>
            <a:r>
              <a:rPr lang="ca-ES" dirty="0" smtClean="0"/>
              <a:t>Get </a:t>
            </a:r>
            <a:r>
              <a:rPr lang="ca-ES" dirty="0" err="1" smtClean="0"/>
              <a:t>this</a:t>
            </a:r>
            <a:r>
              <a:rPr lang="ca-ES" dirty="0" smtClean="0"/>
              <a:t> in </a:t>
            </a:r>
            <a:r>
              <a:rPr lang="ca-ES" dirty="0" err="1" smtClean="0"/>
              <a:t>my</a:t>
            </a:r>
            <a:r>
              <a:rPr lang="ca-ES" dirty="0" smtClean="0"/>
              <a:t> </a:t>
            </a:r>
            <a:r>
              <a:rPr lang="ca-ES" dirty="0" err="1" smtClean="0"/>
              <a:t>browser</a:t>
            </a:r>
            <a:endParaRPr lang="es-ES" dirty="0"/>
          </a:p>
        </p:txBody>
      </p:sp>
      <p:sp>
        <p:nvSpPr>
          <p:cNvPr id="6" name="5 Rectángulo"/>
          <p:cNvSpPr/>
          <p:nvPr/>
        </p:nvSpPr>
        <p:spPr>
          <a:xfrm>
            <a:off x="179512" y="4681835"/>
            <a:ext cx="8640960" cy="338554"/>
          </a:xfrm>
          <a:prstGeom prst="rect">
            <a:avLst/>
          </a:prstGeom>
          <a:solidFill>
            <a:schemeClr val="bg1"/>
          </a:solidFill>
        </p:spPr>
        <p:txBody>
          <a:bodyPr wrap="square">
            <a:spAutoFit/>
          </a:bodyPr>
          <a:lstStyle/>
          <a:p>
            <a:r>
              <a:rPr lang="es-ES" sz="1600" dirty="0" smtClean="0"/>
              <a:t>https://sextant.ifremer.fr/Donnees/Catalogue#/metadata/adc3b0c0-9384-4a48-bb5e-152b475cbd84</a:t>
            </a:r>
            <a:endParaRPr lang="es-ES" sz="16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2050" name="Picture 2"/>
          <p:cNvPicPr>
            <a:picLocks noChangeAspect="1" noChangeArrowheads="1"/>
          </p:cNvPicPr>
          <p:nvPr/>
        </p:nvPicPr>
        <p:blipFill>
          <a:blip r:embed="rId3" cstate="print"/>
          <a:srcRect/>
          <a:stretch>
            <a:fillRect/>
          </a:stretch>
        </p:blipFill>
        <p:spPr bwMode="auto">
          <a:xfrm>
            <a:off x="899592" y="1131590"/>
            <a:ext cx="6767166" cy="3737320"/>
          </a:xfrm>
          <a:prstGeom prst="rect">
            <a:avLst/>
          </a:prstGeom>
          <a:noFill/>
          <a:ln w="9525">
            <a:noFill/>
            <a:miter lim="800000"/>
            <a:headEnd/>
            <a:tailEnd/>
          </a:ln>
          <a:effectLst/>
        </p:spPr>
      </p:pic>
      <p:sp>
        <p:nvSpPr>
          <p:cNvPr id="5" name="4 CuadroTexto"/>
          <p:cNvSpPr txBox="1"/>
          <p:nvPr/>
        </p:nvSpPr>
        <p:spPr>
          <a:xfrm>
            <a:off x="3361648" y="2715766"/>
            <a:ext cx="5782352" cy="369332"/>
          </a:xfrm>
          <a:prstGeom prst="rect">
            <a:avLst/>
          </a:prstGeom>
          <a:solidFill>
            <a:srgbClr val="FFC000"/>
          </a:solidFill>
        </p:spPr>
        <p:txBody>
          <a:bodyPr wrap="none" rtlCol="0">
            <a:spAutoFit/>
          </a:bodyPr>
          <a:lstStyle/>
          <a:p>
            <a:r>
              <a:rPr lang="es-ES" dirty="0" smtClean="0"/>
              <a:t>https://www.ifremer.fr/services/wms/emodnet_chemistry2</a:t>
            </a:r>
            <a:endParaRPr lang="es-ES" dirty="0"/>
          </a:p>
        </p:txBody>
      </p:sp>
      <p:sp>
        <p:nvSpPr>
          <p:cNvPr id="6" name="5 CuadroTexto"/>
          <p:cNvSpPr txBox="1"/>
          <p:nvPr/>
        </p:nvSpPr>
        <p:spPr>
          <a:xfrm>
            <a:off x="150832" y="4912668"/>
            <a:ext cx="8993168" cy="230832"/>
          </a:xfrm>
          <a:prstGeom prst="rect">
            <a:avLst/>
          </a:prstGeom>
          <a:solidFill>
            <a:srgbClr val="FFC000"/>
          </a:solidFill>
        </p:spPr>
        <p:txBody>
          <a:bodyPr wrap="none" rtlCol="0">
            <a:spAutoFit/>
          </a:bodyPr>
          <a:lstStyle/>
          <a:p>
            <a:r>
              <a:rPr lang="es-ES" sz="900" dirty="0" smtClean="0"/>
              <a:t>https://sextant.ifremer.fr/Donnees/Catalogue#/metadata/adc3b0c0-9384-4a48-bb5e-152b475cbd84/formatters/xsl-view?root=div&amp;view=advanced&amp;header=false&amp;related=&amp;language=en</a:t>
            </a:r>
            <a:endParaRPr lang="es-ES" sz="9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smtClean="0"/>
              <a:t>WMS </a:t>
            </a:r>
            <a:r>
              <a:rPr lang="ca-ES" dirty="0" err="1" smtClean="0"/>
              <a:t>GetCapabilities</a:t>
            </a:r>
            <a:endParaRPr lang="es-ES"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251520" y="1059582"/>
            <a:ext cx="6382641" cy="1209844"/>
          </a:xfrm>
          <a:prstGeom prst="rect">
            <a:avLst/>
          </a:prstGeom>
          <a:noFill/>
          <a:ln w="9525">
            <a:noFill/>
            <a:miter lim="800000"/>
            <a:headEnd/>
            <a:tailEnd/>
          </a:ln>
          <a:effectLst/>
        </p:spPr>
      </p:pic>
      <p:sp>
        <p:nvSpPr>
          <p:cNvPr id="5" name="4 CuadroTexto"/>
          <p:cNvSpPr txBox="1"/>
          <p:nvPr/>
        </p:nvSpPr>
        <p:spPr>
          <a:xfrm>
            <a:off x="179512" y="2211710"/>
            <a:ext cx="8527463" cy="338554"/>
          </a:xfrm>
          <a:prstGeom prst="rect">
            <a:avLst/>
          </a:prstGeom>
          <a:noFill/>
        </p:spPr>
        <p:txBody>
          <a:bodyPr wrap="none" rtlCol="0">
            <a:spAutoFit/>
          </a:bodyPr>
          <a:lstStyle/>
          <a:p>
            <a:r>
              <a:rPr lang="es-ES" sz="1600" dirty="0" smtClean="0"/>
              <a:t>https://www.ifremer.fr/services/wms/emodnet_chemistry2?request=</a:t>
            </a:r>
            <a:r>
              <a:rPr lang="es-ES" sz="1600" b="1" dirty="0" smtClean="0"/>
              <a:t>GetCapabilities</a:t>
            </a:r>
            <a:r>
              <a:rPr lang="es-ES" sz="1600" dirty="0" smtClean="0"/>
              <a:t>&amp;service=</a:t>
            </a:r>
            <a:r>
              <a:rPr lang="es-ES" sz="1600" b="1" dirty="0" smtClean="0"/>
              <a:t>WMS</a:t>
            </a:r>
            <a:endParaRPr lang="es-ES" sz="1600" b="1"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306275" y="915988"/>
            <a:ext cx="8182200" cy="3678237"/>
          </a:xfrm>
          <a:prstGeom prst="rect">
            <a:avLst/>
          </a:prstGeom>
          <a:noFill/>
          <a:ln w="9525">
            <a:noFill/>
            <a:miter lim="800000"/>
            <a:headEnd/>
            <a:tailEnd/>
          </a:ln>
          <a:effectLst/>
        </p:spPr>
      </p:pic>
      <p:sp>
        <p:nvSpPr>
          <p:cNvPr id="5" name="4 Rectángulo"/>
          <p:cNvSpPr/>
          <p:nvPr/>
        </p:nvSpPr>
        <p:spPr>
          <a:xfrm>
            <a:off x="539552" y="1707654"/>
            <a:ext cx="5616624" cy="4320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smtClean="0"/>
              <a:t>WMS in </a:t>
            </a:r>
            <a:r>
              <a:rPr lang="ca-ES" dirty="0" err="1" smtClean="0"/>
              <a:t>my</a:t>
            </a:r>
            <a:r>
              <a:rPr lang="ca-ES" dirty="0" smtClean="0"/>
              <a:t> </a:t>
            </a:r>
            <a:r>
              <a:rPr lang="ca-ES" dirty="0" err="1" smtClean="0"/>
              <a:t>browser</a:t>
            </a:r>
            <a:endParaRPr lang="es-ES" dirty="0"/>
          </a:p>
        </p:txBody>
      </p:sp>
      <p:sp>
        <p:nvSpPr>
          <p:cNvPr id="3" name="2 Marcador de contenido"/>
          <p:cNvSpPr>
            <a:spLocks noGrp="1"/>
          </p:cNvSpPr>
          <p:nvPr>
            <p:ph idx="1"/>
          </p:nvPr>
        </p:nvSpPr>
        <p:spPr/>
        <p:txBody>
          <a:bodyPr/>
          <a:lstStyle/>
          <a:p>
            <a:endParaRPr lang="es-ES"/>
          </a:p>
        </p:txBody>
      </p:sp>
      <p:pic>
        <p:nvPicPr>
          <p:cNvPr id="4098" name="Picture 2"/>
          <p:cNvPicPr>
            <a:picLocks noChangeAspect="1" noChangeArrowheads="1"/>
          </p:cNvPicPr>
          <p:nvPr/>
        </p:nvPicPr>
        <p:blipFill>
          <a:blip r:embed="rId2" cstate="print"/>
          <a:srcRect/>
          <a:stretch>
            <a:fillRect/>
          </a:stretch>
        </p:blipFill>
        <p:spPr bwMode="auto">
          <a:xfrm>
            <a:off x="251520" y="627534"/>
            <a:ext cx="8640960" cy="42905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Copernicus</a:t>
            </a:r>
            <a:r>
              <a:rPr lang="ca-ES" dirty="0" smtClean="0"/>
              <a:t> Marine Service</a:t>
            </a:r>
            <a:endParaRPr lang="es-ES" dirty="0"/>
          </a:p>
        </p:txBody>
      </p:sp>
      <p:sp>
        <p:nvSpPr>
          <p:cNvPr id="3" name="2 Marcador de contenido"/>
          <p:cNvSpPr>
            <a:spLocks noGrp="1"/>
          </p:cNvSpPr>
          <p:nvPr>
            <p:ph idx="1"/>
          </p:nvPr>
        </p:nvSpPr>
        <p:spPr/>
        <p:txBody>
          <a:bodyPr/>
          <a:lstStyle/>
          <a:p>
            <a:endParaRPr lang="es-ES"/>
          </a:p>
        </p:txBody>
      </p:sp>
      <p:pic>
        <p:nvPicPr>
          <p:cNvPr id="22530" name="Picture 2"/>
          <p:cNvPicPr>
            <a:picLocks noChangeAspect="1" noChangeArrowheads="1"/>
          </p:cNvPicPr>
          <p:nvPr/>
        </p:nvPicPr>
        <p:blipFill>
          <a:blip r:embed="rId2" cstate="print"/>
          <a:srcRect/>
          <a:stretch>
            <a:fillRect/>
          </a:stretch>
        </p:blipFill>
        <p:spPr bwMode="auto">
          <a:xfrm>
            <a:off x="2411759" y="1451524"/>
            <a:ext cx="6185073" cy="3208457"/>
          </a:xfrm>
          <a:prstGeom prst="rect">
            <a:avLst/>
          </a:prstGeom>
          <a:noFill/>
          <a:ln w="9525">
            <a:noFill/>
            <a:miter lim="800000"/>
            <a:headEnd/>
            <a:tailEnd/>
          </a:ln>
          <a:effectLst/>
        </p:spPr>
      </p:pic>
      <p:sp>
        <p:nvSpPr>
          <p:cNvPr id="5" name="4 CuadroTexto"/>
          <p:cNvSpPr txBox="1"/>
          <p:nvPr/>
        </p:nvSpPr>
        <p:spPr>
          <a:xfrm>
            <a:off x="1691680" y="4774168"/>
            <a:ext cx="4826001" cy="369332"/>
          </a:xfrm>
          <a:prstGeom prst="rect">
            <a:avLst/>
          </a:prstGeom>
          <a:solidFill>
            <a:srgbClr val="FFC000"/>
          </a:solidFill>
        </p:spPr>
        <p:txBody>
          <a:bodyPr wrap="none" rtlCol="0">
            <a:spAutoFit/>
          </a:bodyPr>
          <a:lstStyle/>
          <a:p>
            <a:r>
              <a:rPr lang="es-ES" dirty="0" smtClean="0"/>
              <a:t>https://resources.marine.copernicus.eu/products</a:t>
            </a:r>
            <a:endParaRPr lang="es-ES" dirty="0"/>
          </a:p>
        </p:txBody>
      </p:sp>
      <p:pic>
        <p:nvPicPr>
          <p:cNvPr id="22531" name="Picture 3"/>
          <p:cNvPicPr>
            <a:picLocks noChangeAspect="1" noChangeArrowheads="1"/>
          </p:cNvPicPr>
          <p:nvPr/>
        </p:nvPicPr>
        <p:blipFill>
          <a:blip r:embed="rId3" cstate="print"/>
          <a:srcRect/>
          <a:stretch>
            <a:fillRect/>
          </a:stretch>
        </p:blipFill>
        <p:spPr bwMode="auto">
          <a:xfrm>
            <a:off x="0" y="1995686"/>
            <a:ext cx="2588721" cy="1080120"/>
          </a:xfrm>
          <a:prstGeom prst="rect">
            <a:avLst/>
          </a:prstGeom>
          <a:noFill/>
          <a:ln w="9525">
            <a:noFill/>
            <a:miter lim="800000"/>
            <a:headEnd/>
            <a:tailEnd/>
          </a:ln>
          <a:effectLst/>
        </p:spPr>
      </p:pic>
      <p:pic>
        <p:nvPicPr>
          <p:cNvPr id="22533" name="Picture 5" descr="Home - Mercator Ocean - Ocean Forecasters"/>
          <p:cNvPicPr>
            <a:picLocks noChangeAspect="1" noChangeArrowheads="1"/>
          </p:cNvPicPr>
          <p:nvPr/>
        </p:nvPicPr>
        <p:blipFill>
          <a:blip r:embed="rId4" cstate="print"/>
          <a:srcRect/>
          <a:stretch>
            <a:fillRect/>
          </a:stretch>
        </p:blipFill>
        <p:spPr bwMode="auto">
          <a:xfrm>
            <a:off x="179512" y="3147814"/>
            <a:ext cx="2123728" cy="1113843"/>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6146" name="Picture 2"/>
          <p:cNvPicPr>
            <a:picLocks noChangeAspect="1" noChangeArrowheads="1"/>
          </p:cNvPicPr>
          <p:nvPr/>
        </p:nvPicPr>
        <p:blipFill>
          <a:blip r:embed="rId2" cstate="print"/>
          <a:srcRect/>
          <a:stretch>
            <a:fillRect/>
          </a:stretch>
        </p:blipFill>
        <p:spPr bwMode="auto">
          <a:xfrm>
            <a:off x="539552" y="1059582"/>
            <a:ext cx="8098848" cy="37413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4" name="3 Rectángulo"/>
          <p:cNvSpPr/>
          <p:nvPr/>
        </p:nvSpPr>
        <p:spPr>
          <a:xfrm>
            <a:off x="0" y="843558"/>
            <a:ext cx="8964488" cy="338554"/>
          </a:xfrm>
          <a:prstGeom prst="rect">
            <a:avLst/>
          </a:prstGeom>
        </p:spPr>
        <p:txBody>
          <a:bodyPr wrap="square">
            <a:spAutoFit/>
          </a:bodyPr>
          <a:lstStyle/>
          <a:p>
            <a:r>
              <a:rPr lang="es-ES" sz="1600" dirty="0" smtClean="0"/>
              <a:t>https://my.cmems-du.eu/thredds/wms/med-cmcc-tem-int-m?request=</a:t>
            </a:r>
            <a:r>
              <a:rPr lang="es-ES" sz="1600" b="1" dirty="0" smtClean="0"/>
              <a:t>GetCapabilities</a:t>
            </a:r>
            <a:r>
              <a:rPr lang="es-ES" sz="1600" dirty="0" smtClean="0"/>
              <a:t>&amp;service=</a:t>
            </a:r>
            <a:r>
              <a:rPr lang="es-ES" sz="1600" b="1" dirty="0" smtClean="0"/>
              <a:t>WMS</a:t>
            </a:r>
            <a:endParaRPr lang="es-ES" sz="1600" b="1" dirty="0"/>
          </a:p>
        </p:txBody>
      </p:sp>
      <p:pic>
        <p:nvPicPr>
          <p:cNvPr id="7170" name="Picture 2"/>
          <p:cNvPicPr>
            <a:picLocks noChangeAspect="1" noChangeArrowheads="1"/>
          </p:cNvPicPr>
          <p:nvPr/>
        </p:nvPicPr>
        <p:blipFill>
          <a:blip r:embed="rId2" cstate="print"/>
          <a:srcRect/>
          <a:stretch>
            <a:fillRect/>
          </a:stretch>
        </p:blipFill>
        <p:spPr bwMode="auto">
          <a:xfrm>
            <a:off x="251520" y="1563639"/>
            <a:ext cx="8168219" cy="2736304"/>
          </a:xfrm>
          <a:prstGeom prst="rect">
            <a:avLst/>
          </a:prstGeom>
          <a:noFill/>
          <a:ln w="9525">
            <a:noFill/>
            <a:miter lim="800000"/>
            <a:headEnd/>
            <a:tailEnd/>
          </a:ln>
          <a:effectLst/>
        </p:spPr>
      </p:pic>
      <p:sp>
        <p:nvSpPr>
          <p:cNvPr id="6" name="5 Rectángulo"/>
          <p:cNvSpPr/>
          <p:nvPr/>
        </p:nvSpPr>
        <p:spPr>
          <a:xfrm>
            <a:off x="539552" y="2499742"/>
            <a:ext cx="5688632" cy="7920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Data availability issues</a:t>
            </a:r>
            <a:endParaRPr lang="en-US"/>
          </a:p>
        </p:txBody>
      </p:sp>
      <p:sp>
        <p:nvSpPr>
          <p:cNvPr id="3" name="2 Marcador de contenido"/>
          <p:cNvSpPr>
            <a:spLocks noGrp="1"/>
          </p:cNvSpPr>
          <p:nvPr>
            <p:ph idx="1"/>
          </p:nvPr>
        </p:nvSpPr>
        <p:spPr>
          <a:xfrm>
            <a:off x="107504" y="915566"/>
            <a:ext cx="5040560" cy="4032448"/>
          </a:xfrm>
        </p:spPr>
        <p:txBody>
          <a:bodyPr>
            <a:noAutofit/>
          </a:bodyPr>
          <a:lstStyle/>
          <a:p>
            <a:pPr marL="76200" indent="-76200" algn="r">
              <a:lnSpc>
                <a:spcPct val="127000"/>
              </a:lnSpc>
              <a:buNone/>
            </a:pPr>
            <a:r>
              <a:rPr lang="en-US" sz="900" u="sng" dirty="0" smtClean="0">
                <a:latin typeface="Arial Narrow" pitchFamily="34" charset="0"/>
              </a:rPr>
              <a:t>I was not able to discover relevant projects that produced the data I needed</a:t>
            </a:r>
          </a:p>
          <a:p>
            <a:pPr marL="76200" indent="-76200" algn="r">
              <a:lnSpc>
                <a:spcPct val="127000"/>
              </a:lnSpc>
              <a:buNone/>
            </a:pPr>
            <a:r>
              <a:rPr lang="en-US" sz="900" dirty="0" smtClean="0">
                <a:latin typeface="Arial Narrow" pitchFamily="34" charset="0"/>
              </a:rPr>
              <a:t>I discovered too many options and was not able to select the right one</a:t>
            </a:r>
          </a:p>
          <a:p>
            <a:pPr marL="76200" indent="-76200" algn="r">
              <a:lnSpc>
                <a:spcPct val="127000"/>
              </a:lnSpc>
              <a:buNone/>
            </a:pPr>
            <a:r>
              <a:rPr lang="en-US" sz="900" u="sng" dirty="0" smtClean="0">
                <a:latin typeface="Arial Narrow" pitchFamily="34" charset="0"/>
              </a:rPr>
              <a:t>There was not a single repository and I was not sure if I missed important datasets</a:t>
            </a:r>
          </a:p>
          <a:p>
            <a:pPr marL="76200" indent="-76200" algn="r">
              <a:lnSpc>
                <a:spcPct val="127000"/>
              </a:lnSpc>
              <a:buNone/>
            </a:pPr>
            <a:r>
              <a:rPr lang="en-US" sz="900" dirty="0" smtClean="0">
                <a:latin typeface="Arial Narrow" pitchFamily="34" charset="0"/>
              </a:rPr>
              <a:t>I could not trace back the data to their original sources</a:t>
            </a:r>
          </a:p>
          <a:p>
            <a:pPr marL="76200" indent="-76200" algn="r">
              <a:lnSpc>
                <a:spcPct val="127000"/>
              </a:lnSpc>
              <a:buNone/>
            </a:pPr>
            <a:r>
              <a:rPr lang="en-US" sz="900" dirty="0" smtClean="0">
                <a:latin typeface="Arial Narrow" pitchFamily="34" charset="0"/>
              </a:rPr>
              <a:t>Data was for a place or time different from the one I needed</a:t>
            </a:r>
          </a:p>
          <a:p>
            <a:pPr marL="76200" indent="-76200" algn="r">
              <a:lnSpc>
                <a:spcPct val="127000"/>
              </a:lnSpc>
              <a:buNone/>
            </a:pPr>
            <a:r>
              <a:rPr lang="en-US" sz="900" dirty="0" smtClean="0">
                <a:latin typeface="Arial Narrow" pitchFamily="34" charset="0"/>
              </a:rPr>
              <a:t>Time series were too short or fragmented</a:t>
            </a:r>
          </a:p>
          <a:p>
            <a:pPr marL="76200" indent="-76200" algn="r">
              <a:lnSpc>
                <a:spcPct val="127000"/>
              </a:lnSpc>
              <a:buNone/>
            </a:pPr>
            <a:r>
              <a:rPr lang="en-US" sz="900" dirty="0" smtClean="0">
                <a:latin typeface="Arial Narrow" pitchFamily="34" charset="0"/>
              </a:rPr>
              <a:t>I got the data in a format that I could not open</a:t>
            </a:r>
          </a:p>
          <a:p>
            <a:pPr marL="76200" indent="-76200" algn="r">
              <a:lnSpc>
                <a:spcPct val="127000"/>
              </a:lnSpc>
              <a:buNone/>
            </a:pPr>
            <a:r>
              <a:rPr lang="en-US" sz="900" dirty="0" smtClean="0">
                <a:latin typeface="Arial Narrow" pitchFamily="34" charset="0"/>
              </a:rPr>
              <a:t>I did not understand the structure of the data or what they represented</a:t>
            </a:r>
          </a:p>
          <a:p>
            <a:pPr marL="76200" indent="-76200" algn="r">
              <a:lnSpc>
                <a:spcPct val="127000"/>
              </a:lnSpc>
              <a:buNone/>
            </a:pPr>
            <a:r>
              <a:rPr lang="en-US" sz="900" u="sng" dirty="0" smtClean="0">
                <a:latin typeface="Arial Narrow" pitchFamily="34" charset="0"/>
              </a:rPr>
              <a:t>The data semantics were not compatible with other datasets that I have</a:t>
            </a:r>
          </a:p>
          <a:p>
            <a:pPr marL="76200" indent="-76200" algn="r">
              <a:lnSpc>
                <a:spcPct val="127000"/>
              </a:lnSpc>
              <a:buNone/>
            </a:pPr>
            <a:r>
              <a:rPr lang="en-US" sz="900" u="sng" dirty="0" smtClean="0">
                <a:latin typeface="Arial Narrow" pitchFamily="34" charset="0"/>
              </a:rPr>
              <a:t>Data </a:t>
            </a:r>
            <a:r>
              <a:rPr lang="en-US" sz="900" u="sng" dirty="0" err="1" smtClean="0">
                <a:latin typeface="Arial Narrow" pitchFamily="34" charset="0"/>
              </a:rPr>
              <a:t>licence</a:t>
            </a:r>
            <a:r>
              <a:rPr lang="en-US" sz="900" u="sng" dirty="0" smtClean="0">
                <a:latin typeface="Arial Narrow" pitchFamily="34" charset="0"/>
              </a:rPr>
              <a:t> made it impossible/complicated to work with the data</a:t>
            </a:r>
          </a:p>
          <a:p>
            <a:pPr marL="76200" indent="-76200" algn="r">
              <a:lnSpc>
                <a:spcPct val="127000"/>
              </a:lnSpc>
              <a:buNone/>
            </a:pPr>
            <a:r>
              <a:rPr lang="en-US" sz="900" dirty="0" smtClean="0">
                <a:latin typeface="Arial Narrow" pitchFamily="34" charset="0"/>
              </a:rPr>
              <a:t>Data were ok but were </a:t>
            </a:r>
            <a:r>
              <a:rPr lang="en-US" sz="900" dirty="0" err="1" smtClean="0">
                <a:latin typeface="Arial Narrow" pitchFamily="34" charset="0"/>
              </a:rPr>
              <a:t>insufficeint</a:t>
            </a:r>
            <a:r>
              <a:rPr lang="en-US" sz="900" dirty="0" smtClean="0">
                <a:latin typeface="Arial Narrow" pitchFamily="34" charset="0"/>
              </a:rPr>
              <a:t> to get conclusions or create knowledge</a:t>
            </a:r>
          </a:p>
          <a:p>
            <a:pPr marL="76200" indent="-76200" algn="r">
              <a:lnSpc>
                <a:spcPct val="127000"/>
              </a:lnSpc>
              <a:buNone/>
            </a:pPr>
            <a:r>
              <a:rPr lang="en-US" sz="900" u="sng" dirty="0" smtClean="0">
                <a:latin typeface="Arial Narrow" pitchFamily="34" charset="0"/>
              </a:rPr>
              <a:t>I got some results with the data but I'm not sure if I can trust it.</a:t>
            </a:r>
          </a:p>
          <a:p>
            <a:pPr marL="76200" indent="-76200" algn="r">
              <a:lnSpc>
                <a:spcPct val="127000"/>
              </a:lnSpc>
              <a:buNone/>
            </a:pPr>
            <a:r>
              <a:rPr lang="en-US" sz="900" dirty="0" smtClean="0">
                <a:latin typeface="Arial Narrow" pitchFamily="34" charset="0"/>
              </a:rPr>
              <a:t>I was able to see or browse the data, but there was not download option.</a:t>
            </a:r>
          </a:p>
          <a:p>
            <a:pPr marL="76200" indent="-76200" algn="r">
              <a:lnSpc>
                <a:spcPct val="127000"/>
              </a:lnSpc>
              <a:buNone/>
            </a:pPr>
            <a:r>
              <a:rPr lang="en-US" sz="900" dirty="0" smtClean="0">
                <a:latin typeface="Arial Narrow" pitchFamily="34" charset="0"/>
              </a:rPr>
              <a:t>I have only worked with "own" data collected by AUV RAN spring 2021</a:t>
            </a:r>
          </a:p>
          <a:p>
            <a:pPr marL="76200" indent="-76200" algn="r">
              <a:lnSpc>
                <a:spcPct val="127000"/>
              </a:lnSpc>
              <a:buNone/>
            </a:pPr>
            <a:r>
              <a:rPr lang="en-US" sz="900" dirty="0" smtClean="0">
                <a:latin typeface="Arial Narrow" pitchFamily="34" charset="0"/>
              </a:rPr>
              <a:t>I have not given the data enough time to properly assess difficulties</a:t>
            </a:r>
          </a:p>
          <a:p>
            <a:pPr marL="76200" indent="-76200" algn="r">
              <a:lnSpc>
                <a:spcPct val="127000"/>
              </a:lnSpc>
              <a:buNone/>
            </a:pPr>
            <a:r>
              <a:rPr lang="en-US" sz="900" dirty="0" smtClean="0">
                <a:latin typeface="Arial Narrow" pitchFamily="34" charset="0"/>
              </a:rPr>
              <a:t>Quality flags (e.g. uncertainty of a data measurement) is difficult to understand. QFLAG is completely missing</a:t>
            </a:r>
          </a:p>
          <a:p>
            <a:pPr marL="76200" indent="-76200" algn="r">
              <a:lnSpc>
                <a:spcPct val="127000"/>
              </a:lnSpc>
              <a:buNone/>
            </a:pPr>
            <a:r>
              <a:rPr lang="en-US" sz="900" dirty="0" smtClean="0">
                <a:latin typeface="Arial Narrow" pitchFamily="34" charset="0"/>
              </a:rPr>
              <a:t>No clear structure for the data </a:t>
            </a:r>
            <a:r>
              <a:rPr lang="en-US" sz="900" dirty="0" smtClean="0">
                <a:latin typeface="Arial Narrow" pitchFamily="34" charset="0"/>
              </a:rPr>
              <a:t>created </a:t>
            </a:r>
            <a:r>
              <a:rPr lang="en-US" sz="900" dirty="0" smtClean="0">
                <a:latin typeface="Arial Narrow" pitchFamily="34" charset="0"/>
              </a:rPr>
              <a:t>to make it reusable for others</a:t>
            </a:r>
          </a:p>
          <a:p>
            <a:pPr marL="76200" indent="-76200" algn="r">
              <a:lnSpc>
                <a:spcPct val="127000"/>
              </a:lnSpc>
              <a:buNone/>
            </a:pPr>
            <a:r>
              <a:rPr lang="en-US" sz="900" dirty="0" smtClean="0">
                <a:latin typeface="Arial Narrow" pitchFamily="34" charset="0"/>
              </a:rPr>
              <a:t>I was able to see the data but I was not able to download it.</a:t>
            </a:r>
            <a:endParaRPr lang="es-ES" sz="900" dirty="0" smtClean="0">
              <a:latin typeface="Arial Narrow" pitchFamily="34" charset="0"/>
            </a:endParaRPr>
          </a:p>
        </p:txBody>
      </p:sp>
      <p:pic>
        <p:nvPicPr>
          <p:cNvPr id="1026" name="Picture 2"/>
          <p:cNvPicPr>
            <a:picLocks noChangeAspect="1" noChangeArrowheads="1"/>
          </p:cNvPicPr>
          <p:nvPr/>
        </p:nvPicPr>
        <p:blipFill>
          <a:blip r:embed="rId3" cstate="print"/>
          <a:srcRect/>
          <a:stretch>
            <a:fillRect/>
          </a:stretch>
        </p:blipFill>
        <p:spPr bwMode="auto">
          <a:xfrm>
            <a:off x="5148064" y="915566"/>
            <a:ext cx="3818855" cy="3667125"/>
          </a:xfrm>
          <a:prstGeom prst="rect">
            <a:avLst/>
          </a:prstGeom>
          <a:noFill/>
          <a:ln w="9525">
            <a:noFill/>
            <a:miter lim="800000"/>
            <a:headEnd/>
            <a:tailEnd/>
          </a:ln>
          <a:effectLst/>
        </p:spPr>
      </p:pic>
      <p:sp>
        <p:nvSpPr>
          <p:cNvPr id="6" name="5 Forma libre"/>
          <p:cNvSpPr/>
          <p:nvPr/>
        </p:nvSpPr>
        <p:spPr>
          <a:xfrm>
            <a:off x="781050" y="3276600"/>
            <a:ext cx="1638300" cy="676275"/>
          </a:xfrm>
          <a:custGeom>
            <a:avLst/>
            <a:gdLst>
              <a:gd name="connsiteX0" fmla="*/ 1638300 w 1638300"/>
              <a:gd name="connsiteY0" fmla="*/ 0 h 676275"/>
              <a:gd name="connsiteX1" fmla="*/ 981075 w 1638300"/>
              <a:gd name="connsiteY1" fmla="*/ 76200 h 676275"/>
              <a:gd name="connsiteX2" fmla="*/ 409575 w 1638300"/>
              <a:gd name="connsiteY2" fmla="*/ 323850 h 676275"/>
              <a:gd name="connsiteX3" fmla="*/ 66675 w 1638300"/>
              <a:gd name="connsiteY3" fmla="*/ 581025 h 676275"/>
              <a:gd name="connsiteX4" fmla="*/ 9525 w 1638300"/>
              <a:gd name="connsiteY4" fmla="*/ 676275 h 676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8300" h="676275">
                <a:moveTo>
                  <a:pt x="1638300" y="0"/>
                </a:moveTo>
                <a:cubicBezTo>
                  <a:pt x="1412081" y="11112"/>
                  <a:pt x="1185863" y="22225"/>
                  <a:pt x="981075" y="76200"/>
                </a:cubicBezTo>
                <a:cubicBezTo>
                  <a:pt x="776288" y="130175"/>
                  <a:pt x="561975" y="239713"/>
                  <a:pt x="409575" y="323850"/>
                </a:cubicBezTo>
                <a:cubicBezTo>
                  <a:pt x="257175" y="407988"/>
                  <a:pt x="133350" y="522288"/>
                  <a:pt x="66675" y="581025"/>
                </a:cubicBezTo>
                <a:cubicBezTo>
                  <a:pt x="0" y="639762"/>
                  <a:pt x="4762" y="658018"/>
                  <a:pt x="9525" y="676275"/>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7" name="6 Forma libre"/>
          <p:cNvSpPr/>
          <p:nvPr/>
        </p:nvSpPr>
        <p:spPr>
          <a:xfrm>
            <a:off x="352425" y="2499741"/>
            <a:ext cx="1704975" cy="1830959"/>
          </a:xfrm>
          <a:custGeom>
            <a:avLst/>
            <a:gdLst>
              <a:gd name="connsiteX0" fmla="*/ 1647825 w 1704975"/>
              <a:gd name="connsiteY0" fmla="*/ 0 h 1673225"/>
              <a:gd name="connsiteX1" fmla="*/ 876300 w 1704975"/>
              <a:gd name="connsiteY1" fmla="*/ 276225 h 1673225"/>
              <a:gd name="connsiteX2" fmla="*/ 161925 w 1704975"/>
              <a:gd name="connsiteY2" fmla="*/ 828675 h 1673225"/>
              <a:gd name="connsiteX3" fmla="*/ 0 w 1704975"/>
              <a:gd name="connsiteY3" fmla="*/ 1438275 h 1673225"/>
              <a:gd name="connsiteX4" fmla="*/ 161925 w 1704975"/>
              <a:gd name="connsiteY4" fmla="*/ 1638300 h 1673225"/>
              <a:gd name="connsiteX5" fmla="*/ 638175 w 1704975"/>
              <a:gd name="connsiteY5" fmla="*/ 1647825 h 1673225"/>
              <a:gd name="connsiteX6" fmla="*/ 1343025 w 1704975"/>
              <a:gd name="connsiteY6" fmla="*/ 1647825 h 1673225"/>
              <a:gd name="connsiteX7" fmla="*/ 1704975 w 1704975"/>
              <a:gd name="connsiteY7" fmla="*/ 1619250 h 167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4975" h="1673225">
                <a:moveTo>
                  <a:pt x="1647825" y="0"/>
                </a:moveTo>
                <a:cubicBezTo>
                  <a:pt x="1385887" y="69056"/>
                  <a:pt x="1123950" y="138113"/>
                  <a:pt x="876300" y="276225"/>
                </a:cubicBezTo>
                <a:cubicBezTo>
                  <a:pt x="628650" y="414337"/>
                  <a:pt x="307975" y="635000"/>
                  <a:pt x="161925" y="828675"/>
                </a:cubicBezTo>
                <a:cubicBezTo>
                  <a:pt x="15875" y="1022350"/>
                  <a:pt x="0" y="1303338"/>
                  <a:pt x="0" y="1438275"/>
                </a:cubicBezTo>
                <a:cubicBezTo>
                  <a:pt x="0" y="1573212"/>
                  <a:pt x="55563" y="1603375"/>
                  <a:pt x="161925" y="1638300"/>
                </a:cubicBezTo>
                <a:cubicBezTo>
                  <a:pt x="268287" y="1673225"/>
                  <a:pt x="638175" y="1647825"/>
                  <a:pt x="638175" y="1647825"/>
                </a:cubicBezTo>
                <a:lnTo>
                  <a:pt x="1343025" y="1647825"/>
                </a:lnTo>
                <a:cubicBezTo>
                  <a:pt x="1520825" y="1643063"/>
                  <a:pt x="1612900" y="1631156"/>
                  <a:pt x="1704975" y="161925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8" name="7 Forma libre"/>
          <p:cNvSpPr/>
          <p:nvPr/>
        </p:nvSpPr>
        <p:spPr>
          <a:xfrm>
            <a:off x="800100" y="1638300"/>
            <a:ext cx="1885950" cy="2295525"/>
          </a:xfrm>
          <a:custGeom>
            <a:avLst/>
            <a:gdLst>
              <a:gd name="connsiteX0" fmla="*/ 1885950 w 1885950"/>
              <a:gd name="connsiteY0" fmla="*/ 0 h 2295525"/>
              <a:gd name="connsiteX1" fmla="*/ 1152525 w 1885950"/>
              <a:gd name="connsiteY1" fmla="*/ 219075 h 2295525"/>
              <a:gd name="connsiteX2" fmla="*/ 676275 w 1885950"/>
              <a:gd name="connsiteY2" fmla="*/ 561975 h 2295525"/>
              <a:gd name="connsiteX3" fmla="*/ 361950 w 1885950"/>
              <a:gd name="connsiteY3" fmla="*/ 1181100 h 2295525"/>
              <a:gd name="connsiteX4" fmla="*/ 257175 w 1885950"/>
              <a:gd name="connsiteY4" fmla="*/ 1819275 h 2295525"/>
              <a:gd name="connsiteX5" fmla="*/ 180975 w 1885950"/>
              <a:gd name="connsiteY5" fmla="*/ 2066925 h 2295525"/>
              <a:gd name="connsiteX6" fmla="*/ 76200 w 1885950"/>
              <a:gd name="connsiteY6" fmla="*/ 2190750 h 2295525"/>
              <a:gd name="connsiteX7" fmla="*/ 0 w 1885950"/>
              <a:gd name="connsiteY7" fmla="*/ 2295525 h 229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5950" h="2295525">
                <a:moveTo>
                  <a:pt x="1885950" y="0"/>
                </a:moveTo>
                <a:cubicBezTo>
                  <a:pt x="1620043" y="62706"/>
                  <a:pt x="1354137" y="125413"/>
                  <a:pt x="1152525" y="219075"/>
                </a:cubicBezTo>
                <a:cubicBezTo>
                  <a:pt x="950913" y="312737"/>
                  <a:pt x="808038" y="401637"/>
                  <a:pt x="676275" y="561975"/>
                </a:cubicBezTo>
                <a:cubicBezTo>
                  <a:pt x="544512" y="722313"/>
                  <a:pt x="431800" y="971550"/>
                  <a:pt x="361950" y="1181100"/>
                </a:cubicBezTo>
                <a:cubicBezTo>
                  <a:pt x="292100" y="1390650"/>
                  <a:pt x="287338" y="1671637"/>
                  <a:pt x="257175" y="1819275"/>
                </a:cubicBezTo>
                <a:cubicBezTo>
                  <a:pt x="227012" y="1966913"/>
                  <a:pt x="211137" y="2005013"/>
                  <a:pt x="180975" y="2066925"/>
                </a:cubicBezTo>
                <a:cubicBezTo>
                  <a:pt x="150813" y="2128837"/>
                  <a:pt x="106362" y="2152650"/>
                  <a:pt x="76200" y="2190750"/>
                </a:cubicBezTo>
                <a:cubicBezTo>
                  <a:pt x="46038" y="2228850"/>
                  <a:pt x="23019" y="2262187"/>
                  <a:pt x="0" y="229552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4" name="Picture 3"/>
          <p:cNvPicPr>
            <a:picLocks noChangeAspect="1" noChangeArrowheads="1"/>
          </p:cNvPicPr>
          <p:nvPr/>
        </p:nvPicPr>
        <p:blipFill>
          <a:blip r:embed="rId2" cstate="print"/>
          <a:srcRect/>
          <a:stretch>
            <a:fillRect/>
          </a:stretch>
        </p:blipFill>
        <p:spPr bwMode="auto">
          <a:xfrm>
            <a:off x="683568" y="627534"/>
            <a:ext cx="7775276" cy="43338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Adding</a:t>
            </a:r>
            <a:r>
              <a:rPr lang="ca-ES" dirty="0" smtClean="0"/>
              <a:t> </a:t>
            </a:r>
            <a:r>
              <a:rPr lang="ca-ES" dirty="0" err="1" smtClean="0"/>
              <a:t>GeoJSON</a:t>
            </a:r>
            <a:r>
              <a:rPr lang="ca-ES" dirty="0" smtClean="0"/>
              <a:t> data </a:t>
            </a:r>
            <a:r>
              <a:rPr lang="ca-ES" dirty="0" err="1" smtClean="0"/>
              <a:t>form</a:t>
            </a:r>
            <a:endParaRPr lang="es-ES" dirty="0"/>
          </a:p>
        </p:txBody>
      </p:sp>
      <p:sp>
        <p:nvSpPr>
          <p:cNvPr id="3" name="2 Marcador de contenido"/>
          <p:cNvSpPr>
            <a:spLocks noGrp="1"/>
          </p:cNvSpPr>
          <p:nvPr>
            <p:ph idx="1"/>
          </p:nvPr>
        </p:nvSpPr>
        <p:spPr/>
        <p:txBody>
          <a:bodyPr/>
          <a:lstStyle/>
          <a:p>
            <a:endParaRPr lang="es-ES"/>
          </a:p>
        </p:txBody>
      </p:sp>
      <p:pic>
        <p:nvPicPr>
          <p:cNvPr id="5123" name="Picture 3"/>
          <p:cNvPicPr>
            <a:picLocks noChangeAspect="1" noChangeArrowheads="1"/>
          </p:cNvPicPr>
          <p:nvPr/>
        </p:nvPicPr>
        <p:blipFill>
          <a:blip r:embed="rId2" cstate="print"/>
          <a:srcRect/>
          <a:stretch>
            <a:fillRect/>
          </a:stretch>
        </p:blipFill>
        <p:spPr bwMode="auto">
          <a:xfrm>
            <a:off x="395536" y="843558"/>
            <a:ext cx="6323686" cy="3798168"/>
          </a:xfrm>
          <a:prstGeom prst="rect">
            <a:avLst/>
          </a:prstGeom>
          <a:noFill/>
          <a:ln w="9525">
            <a:noFill/>
            <a:miter lim="800000"/>
            <a:headEnd/>
            <a:tailEnd/>
          </a:ln>
          <a:effectLst/>
        </p:spPr>
      </p:pic>
      <p:pic>
        <p:nvPicPr>
          <p:cNvPr id="5125" name="Picture 5"/>
          <p:cNvPicPr>
            <a:picLocks noChangeAspect="1" noChangeArrowheads="1"/>
          </p:cNvPicPr>
          <p:nvPr/>
        </p:nvPicPr>
        <p:blipFill>
          <a:blip r:embed="rId3" cstate="print"/>
          <a:srcRect/>
          <a:stretch>
            <a:fillRect/>
          </a:stretch>
        </p:blipFill>
        <p:spPr bwMode="auto">
          <a:xfrm>
            <a:off x="6425793" y="1059582"/>
            <a:ext cx="2718207" cy="350785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8194" name="Picture 2"/>
          <p:cNvPicPr>
            <a:picLocks noChangeAspect="1" noChangeArrowheads="1"/>
          </p:cNvPicPr>
          <p:nvPr/>
        </p:nvPicPr>
        <p:blipFill>
          <a:blip r:embed="rId2" cstate="print"/>
          <a:srcRect/>
          <a:stretch>
            <a:fillRect/>
          </a:stretch>
        </p:blipFill>
        <p:spPr bwMode="auto">
          <a:xfrm>
            <a:off x="251520" y="987574"/>
            <a:ext cx="4933950" cy="3838575"/>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cstate="print"/>
          <a:srcRect/>
          <a:stretch>
            <a:fillRect/>
          </a:stretch>
        </p:blipFill>
        <p:spPr bwMode="auto">
          <a:xfrm>
            <a:off x="5580112" y="555526"/>
            <a:ext cx="2808312" cy="45306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smtClean="0"/>
              <a:t>The</a:t>
            </a:r>
            <a:r>
              <a:rPr lang="es-ES" dirty="0" smtClean="0"/>
              <a:t> </a:t>
            </a:r>
            <a:r>
              <a:rPr lang="es-ES" dirty="0" err="1" smtClean="0"/>
              <a:t>WeObserve</a:t>
            </a:r>
            <a:r>
              <a:rPr lang="es-ES" dirty="0" smtClean="0"/>
              <a:t> </a:t>
            </a:r>
            <a:r>
              <a:rPr lang="es-ES" dirty="0" err="1" smtClean="0"/>
              <a:t>Cookbook</a:t>
            </a:r>
            <a:endParaRPr lang="es-ES" dirty="0"/>
          </a:p>
        </p:txBody>
      </p:sp>
      <p:sp>
        <p:nvSpPr>
          <p:cNvPr id="3" name="2 Marcador de contenido"/>
          <p:cNvSpPr>
            <a:spLocks noGrp="1"/>
          </p:cNvSpPr>
          <p:nvPr>
            <p:ph idx="1"/>
          </p:nvPr>
        </p:nvSpPr>
        <p:spPr/>
        <p:txBody>
          <a:bodyPr/>
          <a:lstStyle/>
          <a:p>
            <a:endParaRPr lang="es-ES"/>
          </a:p>
        </p:txBody>
      </p:sp>
      <p:pic>
        <p:nvPicPr>
          <p:cNvPr id="68610" name="Picture 2"/>
          <p:cNvPicPr>
            <a:picLocks noChangeAspect="1" noChangeArrowheads="1"/>
          </p:cNvPicPr>
          <p:nvPr/>
        </p:nvPicPr>
        <p:blipFill>
          <a:blip r:embed="rId2" cstate="print"/>
          <a:srcRect/>
          <a:stretch>
            <a:fillRect/>
          </a:stretch>
        </p:blipFill>
        <p:spPr bwMode="auto">
          <a:xfrm>
            <a:off x="681980" y="609459"/>
            <a:ext cx="7634436" cy="4330706"/>
          </a:xfrm>
          <a:prstGeom prst="rect">
            <a:avLst/>
          </a:prstGeom>
          <a:noFill/>
          <a:ln w="9525">
            <a:noFill/>
            <a:miter lim="800000"/>
            <a:headEnd/>
            <a:tailEnd/>
          </a:ln>
          <a:effectLst/>
        </p:spPr>
      </p:pic>
      <p:sp>
        <p:nvSpPr>
          <p:cNvPr id="5" name="4 CuadroTexto"/>
          <p:cNvSpPr txBox="1"/>
          <p:nvPr/>
        </p:nvSpPr>
        <p:spPr>
          <a:xfrm>
            <a:off x="2915816" y="2499742"/>
            <a:ext cx="4949881" cy="369332"/>
          </a:xfrm>
          <a:prstGeom prst="rect">
            <a:avLst/>
          </a:prstGeom>
          <a:solidFill>
            <a:srgbClr val="FFC000"/>
          </a:solidFill>
        </p:spPr>
        <p:txBody>
          <a:bodyPr wrap="none" rtlCol="0">
            <a:spAutoFit/>
          </a:bodyPr>
          <a:lstStyle/>
          <a:p>
            <a:r>
              <a:rPr lang="es-ES" dirty="0" smtClean="0"/>
              <a:t>https://www.weobserve.eu/weobserve-cookbook/</a:t>
            </a:r>
            <a:endParaRPr lang="es-E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smtClean="0"/>
              <a:t>The</a:t>
            </a:r>
            <a:r>
              <a:rPr lang="es-ES" dirty="0" smtClean="0"/>
              <a:t> </a:t>
            </a:r>
            <a:r>
              <a:rPr lang="es-ES" dirty="0" err="1" smtClean="0"/>
              <a:t>WeObserve</a:t>
            </a:r>
            <a:r>
              <a:rPr lang="es-ES" dirty="0" smtClean="0"/>
              <a:t> </a:t>
            </a:r>
            <a:r>
              <a:rPr lang="es-ES" dirty="0" err="1" smtClean="0"/>
              <a:t>Cookbook</a:t>
            </a:r>
            <a:endParaRPr lang="es-ES" dirty="0"/>
          </a:p>
        </p:txBody>
      </p:sp>
      <p:pic>
        <p:nvPicPr>
          <p:cNvPr id="69635" name="Picture 3"/>
          <p:cNvPicPr>
            <a:picLocks noChangeAspect="1" noChangeArrowheads="1"/>
          </p:cNvPicPr>
          <p:nvPr/>
        </p:nvPicPr>
        <p:blipFill>
          <a:blip r:embed="rId2" cstate="print"/>
          <a:srcRect/>
          <a:stretch>
            <a:fillRect/>
          </a:stretch>
        </p:blipFill>
        <p:spPr bwMode="auto">
          <a:xfrm>
            <a:off x="539552" y="875014"/>
            <a:ext cx="7925786" cy="4145008"/>
          </a:xfrm>
          <a:prstGeom prst="rect">
            <a:avLst/>
          </a:prstGeom>
          <a:noFill/>
          <a:ln w="9525">
            <a:noFill/>
            <a:miter lim="800000"/>
            <a:headEnd/>
            <a:tailEnd/>
          </a:ln>
          <a:effectLst/>
        </p:spPr>
      </p:pic>
      <p:sp>
        <p:nvSpPr>
          <p:cNvPr id="8" name="7 CuadroTexto"/>
          <p:cNvSpPr txBox="1"/>
          <p:nvPr/>
        </p:nvSpPr>
        <p:spPr>
          <a:xfrm>
            <a:off x="2915816" y="2499742"/>
            <a:ext cx="4949881" cy="369332"/>
          </a:xfrm>
          <a:prstGeom prst="rect">
            <a:avLst/>
          </a:prstGeom>
          <a:solidFill>
            <a:srgbClr val="FFC000"/>
          </a:solidFill>
        </p:spPr>
        <p:txBody>
          <a:bodyPr wrap="none" rtlCol="0">
            <a:spAutoFit/>
          </a:bodyPr>
          <a:lstStyle/>
          <a:p>
            <a:r>
              <a:rPr lang="es-ES" dirty="0" smtClean="0"/>
              <a:t>https://www.weobserve.eu/weobserve-cookbook/</a:t>
            </a:r>
            <a:endParaRPr lang="es-E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1691680" y="3305175"/>
            <a:ext cx="7452320" cy="1022350"/>
          </a:xfrm>
        </p:spPr>
        <p:txBody>
          <a:bodyPr/>
          <a:lstStyle/>
          <a:p>
            <a:r>
              <a:rPr lang="ca-ES" dirty="0" err="1" smtClean="0"/>
              <a:t>Thanks</a:t>
            </a:r>
            <a:r>
              <a:rPr lang="ca-ES" dirty="0" smtClean="0"/>
              <a:t>!!</a:t>
            </a:r>
            <a:endParaRPr lang="es-ES" dirty="0"/>
          </a:p>
        </p:txBody>
      </p:sp>
      <p:sp>
        <p:nvSpPr>
          <p:cNvPr id="3" name="2 Marcador de contenido"/>
          <p:cNvSpPr>
            <a:spLocks noGrp="1"/>
          </p:cNvSpPr>
          <p:nvPr>
            <p:ph type="body" idx="4294967295"/>
          </p:nvPr>
        </p:nvSpPr>
        <p:spPr>
          <a:xfrm>
            <a:off x="4572000" y="2179638"/>
            <a:ext cx="4572000" cy="1125537"/>
          </a:xfrm>
        </p:spPr>
        <p:txBody>
          <a:bodyPr/>
          <a:lstStyle/>
          <a:p>
            <a:pPr>
              <a:buNone/>
            </a:pPr>
            <a:r>
              <a:rPr lang="ca-ES" dirty="0" smtClean="0"/>
              <a:t>joan.maso@uab.cat</a:t>
            </a:r>
            <a:endParaRPr lang="es-ES" dirty="0"/>
          </a:p>
        </p:txBody>
      </p:sp>
      <p:sp>
        <p:nvSpPr>
          <p:cNvPr id="4" name="3 CuadroTexto"/>
          <p:cNvSpPr txBox="1"/>
          <p:nvPr/>
        </p:nvSpPr>
        <p:spPr>
          <a:xfrm>
            <a:off x="4572000" y="1203598"/>
            <a:ext cx="4514569" cy="369332"/>
          </a:xfrm>
          <a:prstGeom prst="rect">
            <a:avLst/>
          </a:prstGeom>
          <a:noFill/>
        </p:spPr>
        <p:txBody>
          <a:bodyPr wrap="none" rtlCol="0">
            <a:spAutoFit/>
          </a:bodyPr>
          <a:lstStyle/>
          <a:p>
            <a:r>
              <a:rPr lang="en-US" dirty="0" smtClean="0"/>
              <a:t>Provide feedback about this and future events</a:t>
            </a:r>
            <a:endParaRPr lang="es-ES" dirty="0"/>
          </a:p>
        </p:txBody>
      </p:sp>
      <p:sp>
        <p:nvSpPr>
          <p:cNvPr id="5" name="4 CuadroTexto"/>
          <p:cNvSpPr txBox="1"/>
          <p:nvPr/>
        </p:nvSpPr>
        <p:spPr>
          <a:xfrm>
            <a:off x="4644008" y="1563638"/>
            <a:ext cx="4104456" cy="646331"/>
          </a:xfrm>
          <a:prstGeom prst="rect">
            <a:avLst/>
          </a:prstGeom>
          <a:noFill/>
        </p:spPr>
        <p:txBody>
          <a:bodyPr wrap="square" rtlCol="0">
            <a:spAutoFit/>
          </a:bodyPr>
          <a:lstStyle/>
          <a:p>
            <a:r>
              <a:rPr lang="en-US" sz="1200" dirty="0" smtClean="0"/>
              <a:t>https://docs.google.com/forms/d/e/1FAIpQLSe6P2vR32_oeDY52dJHbHrmn5hbtVo7n-YeMKTRjWpAS7-hJQ/viewform</a:t>
            </a:r>
            <a:endParaRPr lang="es-ES" sz="1200" dirty="0" smtClean="0"/>
          </a:p>
          <a:p>
            <a:endParaRPr lang="es-ES" sz="1200"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a:xfrm>
            <a:off x="107504" y="915566"/>
            <a:ext cx="3312368" cy="3679057"/>
          </a:xfrm>
        </p:spPr>
        <p:txBody>
          <a:bodyPr>
            <a:normAutofit fontScale="25000" lnSpcReduction="20000"/>
          </a:bodyPr>
          <a:lstStyle/>
          <a:p>
            <a:r>
              <a:rPr lang="es-ES" dirty="0" smtClean="0"/>
              <a:t>AGITMAR - </a:t>
            </a:r>
            <a:r>
              <a:rPr lang="es-ES" dirty="0" err="1" smtClean="0"/>
              <a:t>Knowledge</a:t>
            </a:r>
            <a:r>
              <a:rPr lang="es-ES" dirty="0" smtClean="0"/>
              <a:t> of sea and </a:t>
            </a:r>
            <a:r>
              <a:rPr lang="es-ES" dirty="0" err="1" smtClean="0"/>
              <a:t>swell</a:t>
            </a:r>
            <a:r>
              <a:rPr lang="es-ES" dirty="0" smtClean="0"/>
              <a:t> </a:t>
            </a:r>
            <a:r>
              <a:rPr lang="es-ES" dirty="0" err="1" smtClean="0"/>
              <a:t>on</a:t>
            </a:r>
            <a:r>
              <a:rPr lang="es-ES" dirty="0" smtClean="0"/>
              <a:t> </a:t>
            </a:r>
            <a:r>
              <a:rPr lang="es-ES" dirty="0" err="1" smtClean="0"/>
              <a:t>Portuguese</a:t>
            </a:r>
            <a:r>
              <a:rPr lang="es-ES" dirty="0" smtClean="0"/>
              <a:t> </a:t>
            </a:r>
            <a:r>
              <a:rPr lang="es-ES" dirty="0" err="1" smtClean="0"/>
              <a:t>coast</a:t>
            </a:r>
            <a:endParaRPr lang="es-ES" dirty="0" smtClean="0"/>
          </a:p>
          <a:p>
            <a:r>
              <a:rPr lang="es-ES" dirty="0" smtClean="0"/>
              <a:t>BENTHIC NETWORK (REBENT)</a:t>
            </a:r>
          </a:p>
          <a:p>
            <a:r>
              <a:rPr lang="es-ES" dirty="0" smtClean="0"/>
              <a:t>Black Sea regional </a:t>
            </a:r>
            <a:r>
              <a:rPr lang="es-ES" dirty="0" err="1" smtClean="0"/>
              <a:t>subsystem</a:t>
            </a:r>
            <a:r>
              <a:rPr lang="es-ES" dirty="0" smtClean="0"/>
              <a:t> of </a:t>
            </a:r>
            <a:r>
              <a:rPr lang="es-ES" dirty="0" err="1" smtClean="0"/>
              <a:t>the</a:t>
            </a:r>
            <a:r>
              <a:rPr lang="es-ES" dirty="0" smtClean="0"/>
              <a:t> Global Sea </a:t>
            </a:r>
            <a:r>
              <a:rPr lang="es-ES" dirty="0" err="1" smtClean="0"/>
              <a:t>Level</a:t>
            </a:r>
            <a:r>
              <a:rPr lang="es-ES" dirty="0" smtClean="0"/>
              <a:t> </a:t>
            </a:r>
            <a:r>
              <a:rPr lang="es-ES" dirty="0" err="1" smtClean="0"/>
              <a:t>Observing</a:t>
            </a:r>
            <a:r>
              <a:rPr lang="es-ES" dirty="0" smtClean="0"/>
              <a:t> </a:t>
            </a:r>
            <a:r>
              <a:rPr lang="es-ES" dirty="0" err="1" smtClean="0"/>
              <a:t>System</a:t>
            </a:r>
            <a:endParaRPr lang="es-ES" dirty="0" smtClean="0"/>
          </a:p>
          <a:p>
            <a:r>
              <a:rPr lang="es-ES" dirty="0" err="1" smtClean="0"/>
              <a:t>DYnamics</a:t>
            </a:r>
            <a:r>
              <a:rPr lang="es-ES" dirty="0" smtClean="0"/>
              <a:t> of </a:t>
            </a:r>
            <a:r>
              <a:rPr lang="es-ES" dirty="0" err="1" smtClean="0"/>
              <a:t>Atmospheric</a:t>
            </a:r>
            <a:r>
              <a:rPr lang="es-ES" dirty="0" smtClean="0"/>
              <a:t> </a:t>
            </a:r>
            <a:r>
              <a:rPr lang="es-ES" dirty="0" err="1" smtClean="0"/>
              <a:t>Flows</a:t>
            </a:r>
            <a:r>
              <a:rPr lang="es-ES" dirty="0" smtClean="0"/>
              <a:t> in </a:t>
            </a:r>
            <a:r>
              <a:rPr lang="es-ES" dirty="0" err="1" smtClean="0"/>
              <a:t>MEDiterranean</a:t>
            </a:r>
            <a:r>
              <a:rPr lang="es-ES" dirty="0" smtClean="0"/>
              <a:t> Sea (DYFAMED)</a:t>
            </a:r>
          </a:p>
          <a:p>
            <a:r>
              <a:rPr lang="es-ES" dirty="0" smtClean="0"/>
              <a:t>ESONET - EUROPEAN SEAFLOOR OBSERVATORIES NETWORK</a:t>
            </a:r>
          </a:p>
          <a:p>
            <a:r>
              <a:rPr lang="es-ES" dirty="0" err="1" smtClean="0"/>
              <a:t>European</a:t>
            </a:r>
            <a:r>
              <a:rPr lang="es-ES" dirty="0" smtClean="0"/>
              <a:t> </a:t>
            </a:r>
            <a:r>
              <a:rPr lang="es-ES" dirty="0" err="1" smtClean="0"/>
              <a:t>Multidisciplinary</a:t>
            </a:r>
            <a:r>
              <a:rPr lang="es-ES" dirty="0" smtClean="0"/>
              <a:t> </a:t>
            </a:r>
            <a:r>
              <a:rPr lang="es-ES" dirty="0" err="1" smtClean="0"/>
              <a:t>Seafloor</a:t>
            </a:r>
            <a:r>
              <a:rPr lang="es-ES" dirty="0" smtClean="0"/>
              <a:t> and </a:t>
            </a:r>
            <a:r>
              <a:rPr lang="es-ES" dirty="0" err="1" smtClean="0"/>
              <a:t>Water</a:t>
            </a:r>
            <a:r>
              <a:rPr lang="es-ES" dirty="0" smtClean="0"/>
              <a:t> </a:t>
            </a:r>
            <a:r>
              <a:rPr lang="es-ES" dirty="0" err="1" smtClean="0"/>
              <a:t>Column</a:t>
            </a:r>
            <a:r>
              <a:rPr lang="es-ES" dirty="0" smtClean="0"/>
              <a:t> </a:t>
            </a:r>
            <a:r>
              <a:rPr lang="es-ES" dirty="0" err="1" smtClean="0"/>
              <a:t>Observatory</a:t>
            </a:r>
            <a:endParaRPr lang="es-ES" dirty="0" smtClean="0"/>
          </a:p>
          <a:p>
            <a:r>
              <a:rPr lang="es-ES" dirty="0" err="1" smtClean="0"/>
              <a:t>European</a:t>
            </a:r>
            <a:r>
              <a:rPr lang="es-ES" dirty="0" smtClean="0"/>
              <a:t> </a:t>
            </a:r>
            <a:r>
              <a:rPr lang="es-ES" dirty="0" err="1" smtClean="0"/>
              <a:t>Ocean</a:t>
            </a:r>
            <a:r>
              <a:rPr lang="es-ES" dirty="0" smtClean="0"/>
              <a:t> </a:t>
            </a:r>
            <a:r>
              <a:rPr lang="es-ES" dirty="0" err="1" smtClean="0"/>
              <a:t>Observatory</a:t>
            </a:r>
            <a:r>
              <a:rPr lang="es-ES" dirty="0" smtClean="0"/>
              <a:t> Network</a:t>
            </a:r>
          </a:p>
          <a:p>
            <a:r>
              <a:rPr lang="es-ES" dirty="0" err="1" smtClean="0"/>
              <a:t>Expandable</a:t>
            </a:r>
            <a:r>
              <a:rPr lang="es-ES" dirty="0" smtClean="0"/>
              <a:t> </a:t>
            </a:r>
            <a:r>
              <a:rPr lang="es-ES" dirty="0" err="1" smtClean="0"/>
              <a:t>Seafloor</a:t>
            </a:r>
            <a:r>
              <a:rPr lang="es-ES" dirty="0" smtClean="0"/>
              <a:t> </a:t>
            </a:r>
            <a:r>
              <a:rPr lang="es-ES" dirty="0" err="1" smtClean="0"/>
              <a:t>Observatory</a:t>
            </a:r>
            <a:endParaRPr lang="es-ES" dirty="0" smtClean="0"/>
          </a:p>
          <a:p>
            <a:r>
              <a:rPr lang="es-ES" dirty="0" smtClean="0"/>
              <a:t>GLOBAL OCEAN SURFACE UNDERWAY DATA (GOSUD)</a:t>
            </a:r>
          </a:p>
          <a:p>
            <a:r>
              <a:rPr lang="es-ES" dirty="0" smtClean="0"/>
              <a:t>IDAMAR - </a:t>
            </a:r>
            <a:r>
              <a:rPr lang="es-ES" dirty="0" err="1" smtClean="0"/>
              <a:t>Spatial</a:t>
            </a:r>
            <a:r>
              <a:rPr lang="es-ES" dirty="0" smtClean="0"/>
              <a:t> Data </a:t>
            </a:r>
            <a:r>
              <a:rPr lang="es-ES" dirty="0" err="1" smtClean="0"/>
              <a:t>Infrastructure</a:t>
            </a:r>
            <a:r>
              <a:rPr lang="es-ES" dirty="0" smtClean="0"/>
              <a:t> </a:t>
            </a:r>
            <a:r>
              <a:rPr lang="es-ES" dirty="0" err="1" smtClean="0"/>
              <a:t>for</a:t>
            </a:r>
            <a:r>
              <a:rPr lang="es-ES" dirty="0" smtClean="0"/>
              <a:t> </a:t>
            </a:r>
            <a:r>
              <a:rPr lang="es-ES" dirty="0" err="1" smtClean="0"/>
              <a:t>the</a:t>
            </a:r>
            <a:r>
              <a:rPr lang="es-ES" dirty="0" smtClean="0"/>
              <a:t> Marine </a:t>
            </a:r>
            <a:r>
              <a:rPr lang="es-ES" dirty="0" err="1" smtClean="0"/>
              <a:t>Environment</a:t>
            </a:r>
            <a:endParaRPr lang="es-ES" dirty="0" smtClean="0"/>
          </a:p>
          <a:p>
            <a:r>
              <a:rPr lang="es-ES" dirty="0" smtClean="0"/>
              <a:t>IMBK Marine </a:t>
            </a:r>
            <a:r>
              <a:rPr lang="es-ES" dirty="0" err="1" smtClean="0"/>
              <a:t>Observation</a:t>
            </a:r>
            <a:r>
              <a:rPr lang="es-ES" dirty="0" smtClean="0"/>
              <a:t> </a:t>
            </a:r>
            <a:r>
              <a:rPr lang="es-ES" dirty="0" err="1" smtClean="0"/>
              <a:t>System</a:t>
            </a:r>
            <a:endParaRPr lang="es-ES" dirty="0" smtClean="0"/>
          </a:p>
          <a:p>
            <a:r>
              <a:rPr lang="es-ES" dirty="0" smtClean="0"/>
              <a:t>JERICO-NEXT : </a:t>
            </a:r>
            <a:r>
              <a:rPr lang="es-ES" dirty="0" err="1" smtClean="0"/>
              <a:t>Towards</a:t>
            </a:r>
            <a:r>
              <a:rPr lang="es-ES" dirty="0" smtClean="0"/>
              <a:t> a </a:t>
            </a:r>
            <a:r>
              <a:rPr lang="es-ES" dirty="0" err="1" smtClean="0"/>
              <a:t>joint</a:t>
            </a:r>
            <a:r>
              <a:rPr lang="es-ES" dirty="0" smtClean="0"/>
              <a:t> </a:t>
            </a:r>
            <a:r>
              <a:rPr lang="es-ES" dirty="0" err="1" smtClean="0"/>
              <a:t>European</a:t>
            </a:r>
            <a:r>
              <a:rPr lang="es-ES" dirty="0" smtClean="0"/>
              <a:t> </a:t>
            </a:r>
            <a:r>
              <a:rPr lang="es-ES" dirty="0" err="1" smtClean="0"/>
              <a:t>research</a:t>
            </a:r>
            <a:r>
              <a:rPr lang="es-ES" dirty="0" smtClean="0"/>
              <a:t> </a:t>
            </a:r>
            <a:r>
              <a:rPr lang="es-ES" dirty="0" err="1" smtClean="0"/>
              <a:t>infrastructure</a:t>
            </a:r>
            <a:r>
              <a:rPr lang="es-ES" dirty="0" smtClean="0"/>
              <a:t> </a:t>
            </a:r>
            <a:r>
              <a:rPr lang="es-ES" dirty="0" err="1" smtClean="0"/>
              <a:t>network</a:t>
            </a:r>
            <a:r>
              <a:rPr lang="es-ES" dirty="0" smtClean="0"/>
              <a:t> </a:t>
            </a:r>
            <a:r>
              <a:rPr lang="es-ES" dirty="0" err="1" smtClean="0"/>
              <a:t>for</a:t>
            </a:r>
            <a:r>
              <a:rPr lang="es-ES" dirty="0" smtClean="0"/>
              <a:t> </a:t>
            </a:r>
            <a:r>
              <a:rPr lang="es-ES" dirty="0" err="1" smtClean="0"/>
              <a:t>coastal</a:t>
            </a:r>
            <a:r>
              <a:rPr lang="es-ES" dirty="0" smtClean="0"/>
              <a:t> </a:t>
            </a:r>
            <a:r>
              <a:rPr lang="es-ES" dirty="0" err="1" smtClean="0"/>
              <a:t>observatories</a:t>
            </a:r>
            <a:endParaRPr lang="es-ES" dirty="0" smtClean="0"/>
          </a:p>
          <a:p>
            <a:r>
              <a:rPr lang="es-ES" dirty="0" smtClean="0"/>
              <a:t>Marine </a:t>
            </a:r>
            <a:r>
              <a:rPr lang="es-ES" dirty="0" err="1" smtClean="0"/>
              <a:t>Environmental</a:t>
            </a:r>
            <a:r>
              <a:rPr lang="es-ES" dirty="0" smtClean="0"/>
              <a:t> </a:t>
            </a:r>
            <a:r>
              <a:rPr lang="es-ES" dirty="0" err="1" smtClean="0"/>
              <a:t>Change</a:t>
            </a:r>
            <a:r>
              <a:rPr lang="es-ES" dirty="0" smtClean="0"/>
              <a:t> Network</a:t>
            </a:r>
          </a:p>
          <a:p>
            <a:r>
              <a:rPr lang="es-ES" dirty="0" err="1" smtClean="0"/>
              <a:t>Measuring</a:t>
            </a:r>
            <a:r>
              <a:rPr lang="es-ES" dirty="0" smtClean="0"/>
              <a:t> and </a:t>
            </a:r>
            <a:r>
              <a:rPr lang="es-ES" dirty="0" err="1" smtClean="0"/>
              <a:t>Modelling</a:t>
            </a:r>
            <a:r>
              <a:rPr lang="es-ES" dirty="0" smtClean="0"/>
              <a:t> </a:t>
            </a:r>
            <a:r>
              <a:rPr lang="es-ES" dirty="0" err="1" smtClean="0"/>
              <a:t>Change</a:t>
            </a:r>
            <a:r>
              <a:rPr lang="es-ES" dirty="0" smtClean="0"/>
              <a:t>: Sea </a:t>
            </a:r>
            <a:r>
              <a:rPr lang="es-ES" dirty="0" err="1" smtClean="0"/>
              <a:t>Sensors</a:t>
            </a:r>
            <a:r>
              <a:rPr lang="es-ES" dirty="0" smtClean="0"/>
              <a:t> and </a:t>
            </a:r>
            <a:r>
              <a:rPr lang="es-ES" dirty="0" err="1" smtClean="0"/>
              <a:t>Bioinformatics</a:t>
            </a:r>
            <a:endParaRPr lang="es-ES" dirty="0" smtClean="0"/>
          </a:p>
          <a:p>
            <a:r>
              <a:rPr lang="es-ES" dirty="0" err="1" smtClean="0"/>
              <a:t>Mediterranean</a:t>
            </a:r>
            <a:r>
              <a:rPr lang="es-ES" dirty="0" smtClean="0"/>
              <a:t> </a:t>
            </a:r>
            <a:r>
              <a:rPr lang="es-ES" dirty="0" err="1" smtClean="0"/>
              <a:t>Forecasting</a:t>
            </a:r>
            <a:r>
              <a:rPr lang="es-ES" dirty="0" smtClean="0"/>
              <a:t> </a:t>
            </a:r>
            <a:r>
              <a:rPr lang="es-ES" dirty="0" err="1" smtClean="0"/>
              <a:t>System</a:t>
            </a:r>
            <a:r>
              <a:rPr lang="es-ES" dirty="0" smtClean="0"/>
              <a:t> - </a:t>
            </a:r>
            <a:r>
              <a:rPr lang="es-ES" dirty="0" err="1" smtClean="0"/>
              <a:t>Volunteer</a:t>
            </a:r>
            <a:r>
              <a:rPr lang="es-ES" dirty="0" smtClean="0"/>
              <a:t> </a:t>
            </a:r>
            <a:r>
              <a:rPr lang="es-ES" dirty="0" err="1" smtClean="0"/>
              <a:t>Observing</a:t>
            </a:r>
            <a:r>
              <a:rPr lang="es-ES" dirty="0" smtClean="0"/>
              <a:t> </a:t>
            </a:r>
            <a:r>
              <a:rPr lang="es-ES" dirty="0" err="1" smtClean="0"/>
              <a:t>Ships</a:t>
            </a:r>
            <a:endParaRPr lang="es-ES" dirty="0" smtClean="0"/>
          </a:p>
          <a:p>
            <a:r>
              <a:rPr lang="es-ES" dirty="0" err="1" smtClean="0"/>
              <a:t>Mediterranean</a:t>
            </a:r>
            <a:r>
              <a:rPr lang="es-ES" dirty="0" smtClean="0"/>
              <a:t> </a:t>
            </a:r>
            <a:r>
              <a:rPr lang="es-ES" dirty="0" err="1" smtClean="0"/>
              <a:t>Ocean</a:t>
            </a:r>
            <a:r>
              <a:rPr lang="es-ES" dirty="0" smtClean="0"/>
              <a:t> </a:t>
            </a:r>
            <a:r>
              <a:rPr lang="es-ES" dirty="0" err="1" smtClean="0"/>
              <a:t>Observing</a:t>
            </a:r>
            <a:r>
              <a:rPr lang="es-ES" dirty="0" smtClean="0"/>
              <a:t> </a:t>
            </a:r>
            <a:r>
              <a:rPr lang="es-ES" dirty="0" err="1" smtClean="0"/>
              <a:t>System</a:t>
            </a:r>
            <a:r>
              <a:rPr lang="es-ES" dirty="0" smtClean="0"/>
              <a:t> </a:t>
            </a:r>
            <a:r>
              <a:rPr lang="es-ES" dirty="0" err="1" smtClean="0"/>
              <a:t>on</a:t>
            </a:r>
            <a:r>
              <a:rPr lang="es-ES" dirty="0" smtClean="0"/>
              <a:t> </a:t>
            </a:r>
            <a:r>
              <a:rPr lang="es-ES" dirty="0" err="1" smtClean="0"/>
              <a:t>Environment</a:t>
            </a:r>
            <a:r>
              <a:rPr lang="es-ES" dirty="0" smtClean="0"/>
              <a:t> (MOOSE)</a:t>
            </a:r>
          </a:p>
          <a:p>
            <a:r>
              <a:rPr lang="es-ES" dirty="0" err="1" smtClean="0"/>
              <a:t>Oceanographic</a:t>
            </a:r>
            <a:r>
              <a:rPr lang="es-ES" dirty="0" smtClean="0"/>
              <a:t> time-series (RADIALES)</a:t>
            </a:r>
          </a:p>
          <a:p>
            <a:r>
              <a:rPr lang="es-ES" dirty="0" err="1" smtClean="0"/>
              <a:t>Operational</a:t>
            </a:r>
            <a:r>
              <a:rPr lang="es-ES" dirty="0" smtClean="0"/>
              <a:t> </a:t>
            </a:r>
            <a:r>
              <a:rPr lang="es-ES" dirty="0" err="1" smtClean="0"/>
              <a:t>Environmental</a:t>
            </a:r>
            <a:r>
              <a:rPr lang="es-ES" dirty="0" smtClean="0"/>
              <a:t> </a:t>
            </a:r>
            <a:r>
              <a:rPr lang="es-ES" dirty="0" err="1" smtClean="0"/>
              <a:t>Monitoring</a:t>
            </a:r>
            <a:r>
              <a:rPr lang="es-ES" dirty="0" smtClean="0"/>
              <a:t> – PALME</a:t>
            </a:r>
          </a:p>
          <a:p>
            <a:r>
              <a:rPr lang="es-ES" dirty="0" smtClean="0"/>
              <a:t>PREVIMER - COASTAL OBSERVATIONS AND FORECASTS</a:t>
            </a:r>
          </a:p>
          <a:p>
            <a:r>
              <a:rPr lang="es-ES" dirty="0" smtClean="0"/>
              <a:t>RAIA -</a:t>
            </a:r>
            <a:r>
              <a:rPr lang="es-ES" dirty="0" err="1" smtClean="0"/>
              <a:t>Iberian</a:t>
            </a:r>
            <a:r>
              <a:rPr lang="es-ES" dirty="0" smtClean="0"/>
              <a:t> </a:t>
            </a:r>
            <a:r>
              <a:rPr lang="es-ES" dirty="0" err="1" smtClean="0"/>
              <a:t>Margin</a:t>
            </a:r>
            <a:r>
              <a:rPr lang="es-ES" dirty="0" smtClean="0"/>
              <a:t> </a:t>
            </a:r>
            <a:r>
              <a:rPr lang="es-ES" dirty="0" err="1" smtClean="0"/>
              <a:t>Ocean</a:t>
            </a:r>
            <a:r>
              <a:rPr lang="es-ES" dirty="0" smtClean="0"/>
              <a:t> </a:t>
            </a:r>
            <a:r>
              <a:rPr lang="es-ES" dirty="0" err="1" smtClean="0"/>
              <a:t>Observatory</a:t>
            </a:r>
            <a:endParaRPr lang="es-ES" dirty="0" smtClean="0"/>
          </a:p>
          <a:p>
            <a:r>
              <a:rPr lang="es-ES" dirty="0" smtClean="0"/>
              <a:t>RITMARE - La </a:t>
            </a:r>
            <a:r>
              <a:rPr lang="es-ES" dirty="0" err="1" smtClean="0"/>
              <a:t>Ricerca</a:t>
            </a:r>
            <a:r>
              <a:rPr lang="es-ES" dirty="0" smtClean="0"/>
              <a:t> </a:t>
            </a:r>
            <a:r>
              <a:rPr lang="es-ES" dirty="0" err="1" smtClean="0"/>
              <a:t>ITaliana</a:t>
            </a:r>
            <a:r>
              <a:rPr lang="es-ES" dirty="0" smtClean="0"/>
              <a:t> per </a:t>
            </a:r>
            <a:r>
              <a:rPr lang="es-ES" dirty="0" err="1" smtClean="0"/>
              <a:t>il</a:t>
            </a:r>
            <a:r>
              <a:rPr lang="es-ES" dirty="0" smtClean="0"/>
              <a:t> MARE</a:t>
            </a:r>
          </a:p>
          <a:p>
            <a:r>
              <a:rPr lang="es-ES" dirty="0" smtClean="0"/>
              <a:t>Scottish Marine </a:t>
            </a:r>
            <a:r>
              <a:rPr lang="es-ES" dirty="0" err="1" smtClean="0"/>
              <a:t>Monitoring</a:t>
            </a:r>
            <a:r>
              <a:rPr lang="es-ES" dirty="0" smtClean="0"/>
              <a:t> </a:t>
            </a:r>
            <a:r>
              <a:rPr lang="es-ES" dirty="0" err="1" smtClean="0"/>
              <a:t>Programmes</a:t>
            </a:r>
            <a:endParaRPr lang="es-ES" dirty="0" smtClean="0"/>
          </a:p>
          <a:p>
            <a:r>
              <a:rPr lang="es-ES" dirty="0" smtClean="0"/>
              <a:t>Sea </a:t>
            </a:r>
            <a:r>
              <a:rPr lang="es-ES" dirty="0" err="1" smtClean="0"/>
              <a:t>Level</a:t>
            </a:r>
            <a:r>
              <a:rPr lang="es-ES" dirty="0" smtClean="0"/>
              <a:t> </a:t>
            </a:r>
            <a:r>
              <a:rPr lang="es-ES" dirty="0" err="1" smtClean="0"/>
              <a:t>Operational</a:t>
            </a:r>
            <a:r>
              <a:rPr lang="es-ES" dirty="0" smtClean="0"/>
              <a:t> Network</a:t>
            </a:r>
          </a:p>
          <a:p>
            <a:r>
              <a:rPr lang="es-ES" dirty="0" smtClean="0"/>
              <a:t>Western </a:t>
            </a:r>
            <a:r>
              <a:rPr lang="es-ES" dirty="0" err="1" smtClean="0"/>
              <a:t>Shelf</a:t>
            </a:r>
            <a:r>
              <a:rPr lang="es-ES" dirty="0" smtClean="0"/>
              <a:t> </a:t>
            </a:r>
            <a:r>
              <a:rPr lang="es-ES" dirty="0" err="1" smtClean="0"/>
              <a:t>Observatory</a:t>
            </a:r>
            <a:endParaRPr lang="es-ES" dirty="0" smtClean="0"/>
          </a:p>
          <a:p>
            <a:endParaRPr lang="es-ES" dirty="0"/>
          </a:p>
        </p:txBody>
      </p:sp>
      <p:sp>
        <p:nvSpPr>
          <p:cNvPr id="4" name="3 Rectángulo"/>
          <p:cNvSpPr/>
          <p:nvPr/>
        </p:nvSpPr>
        <p:spPr>
          <a:xfrm>
            <a:off x="0" y="4587974"/>
            <a:ext cx="5598368" cy="369332"/>
          </a:xfrm>
          <a:prstGeom prst="rect">
            <a:avLst/>
          </a:prstGeom>
        </p:spPr>
        <p:txBody>
          <a:bodyPr wrap="square">
            <a:spAutoFit/>
          </a:bodyPr>
          <a:lstStyle/>
          <a:p>
            <a:r>
              <a:rPr lang="es-ES" dirty="0" smtClean="0"/>
              <a:t>http://seadatanet.maris2.nl/v_edios_v2/search.asp</a:t>
            </a:r>
            <a:endParaRPr lang="es-ES" dirty="0"/>
          </a:p>
        </p:txBody>
      </p:sp>
      <p:pic>
        <p:nvPicPr>
          <p:cNvPr id="5122" name="Picture 2"/>
          <p:cNvPicPr>
            <a:picLocks noChangeAspect="1" noChangeArrowheads="1"/>
          </p:cNvPicPr>
          <p:nvPr/>
        </p:nvPicPr>
        <p:blipFill>
          <a:blip r:embed="rId2" cstate="print"/>
          <a:srcRect/>
          <a:stretch>
            <a:fillRect/>
          </a:stretch>
        </p:blipFill>
        <p:spPr bwMode="auto">
          <a:xfrm>
            <a:off x="3419872" y="1059582"/>
            <a:ext cx="5724128" cy="3379428"/>
          </a:xfrm>
          <a:prstGeom prst="rect">
            <a:avLst/>
          </a:prstGeom>
          <a:noFill/>
          <a:ln w="9525">
            <a:noFill/>
            <a:miter lim="800000"/>
            <a:headEnd/>
            <a:tailEnd/>
          </a:ln>
          <a:effectLst/>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Catalogue</a:t>
            </a:r>
            <a:r>
              <a:rPr lang="ca-ES" dirty="0" smtClean="0"/>
              <a:t> of catalogues</a:t>
            </a:r>
            <a:endParaRPr lang="es-ES" dirty="0"/>
          </a:p>
        </p:txBody>
      </p:sp>
      <p:sp>
        <p:nvSpPr>
          <p:cNvPr id="3" name="2 Marcador de contenido"/>
          <p:cNvSpPr>
            <a:spLocks noGrp="1"/>
          </p:cNvSpPr>
          <p:nvPr>
            <p:ph idx="1"/>
          </p:nvPr>
        </p:nvSpPr>
        <p:spPr/>
        <p:txBody>
          <a:bodyPr/>
          <a:lstStyle/>
          <a:p>
            <a:endParaRPr lang="es-ES" dirty="0"/>
          </a:p>
        </p:txBody>
      </p:sp>
      <p:pic>
        <p:nvPicPr>
          <p:cNvPr id="3074" name="Picture 2"/>
          <p:cNvPicPr>
            <a:picLocks noChangeAspect="1" noChangeArrowheads="1"/>
          </p:cNvPicPr>
          <p:nvPr/>
        </p:nvPicPr>
        <p:blipFill>
          <a:blip r:embed="rId2" cstate="print"/>
          <a:srcRect/>
          <a:stretch>
            <a:fillRect/>
          </a:stretch>
        </p:blipFill>
        <p:spPr bwMode="auto">
          <a:xfrm>
            <a:off x="179512" y="555526"/>
            <a:ext cx="4217599" cy="2304256"/>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cstate="print"/>
          <a:srcRect/>
          <a:stretch>
            <a:fillRect/>
          </a:stretch>
        </p:blipFill>
        <p:spPr bwMode="auto">
          <a:xfrm>
            <a:off x="4644008" y="555526"/>
            <a:ext cx="4049300" cy="2232248"/>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cstate="print"/>
          <a:srcRect/>
          <a:stretch>
            <a:fillRect/>
          </a:stretch>
        </p:blipFill>
        <p:spPr bwMode="auto">
          <a:xfrm>
            <a:off x="323528" y="2643758"/>
            <a:ext cx="4104456" cy="2265767"/>
          </a:xfrm>
          <a:prstGeom prst="rect">
            <a:avLst/>
          </a:prstGeom>
          <a:noFill/>
          <a:ln w="9525">
            <a:noFill/>
            <a:miter lim="800000"/>
            <a:headEnd/>
            <a:tailEnd/>
          </a:ln>
          <a:effectLst/>
        </p:spPr>
      </p:pic>
      <p:pic>
        <p:nvPicPr>
          <p:cNvPr id="3077" name="Picture 5"/>
          <p:cNvPicPr>
            <a:picLocks noChangeAspect="1" noChangeArrowheads="1"/>
          </p:cNvPicPr>
          <p:nvPr/>
        </p:nvPicPr>
        <p:blipFill>
          <a:blip r:embed="rId5" cstate="print"/>
          <a:srcRect/>
          <a:stretch>
            <a:fillRect/>
          </a:stretch>
        </p:blipFill>
        <p:spPr bwMode="auto">
          <a:xfrm>
            <a:off x="4788024" y="2931790"/>
            <a:ext cx="3888432" cy="1980726"/>
          </a:xfrm>
          <a:prstGeom prst="rect">
            <a:avLst/>
          </a:prstGeom>
          <a:noFill/>
          <a:ln w="9525">
            <a:noFill/>
            <a:miter lim="800000"/>
            <a:headEnd/>
            <a:tailEnd/>
          </a:ln>
          <a:effectLst/>
        </p:spPr>
      </p:pic>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smtClean="0"/>
              <a:t>EC </a:t>
            </a:r>
            <a:r>
              <a:rPr lang="ca-ES" dirty="0" err="1" smtClean="0"/>
              <a:t>view</a:t>
            </a:r>
            <a:r>
              <a:rPr lang="ca-ES" dirty="0" smtClean="0"/>
              <a:t> of </a:t>
            </a:r>
            <a:r>
              <a:rPr lang="ca-ES" dirty="0" err="1" smtClean="0"/>
              <a:t>the</a:t>
            </a:r>
            <a:r>
              <a:rPr lang="ca-ES" dirty="0" smtClean="0"/>
              <a:t> Digital </a:t>
            </a:r>
            <a:r>
              <a:rPr lang="ca-ES" dirty="0" err="1" smtClean="0"/>
              <a:t>Twin</a:t>
            </a:r>
            <a:r>
              <a:rPr lang="ca-ES" dirty="0" smtClean="0"/>
              <a:t> of </a:t>
            </a:r>
            <a:r>
              <a:rPr lang="ca-ES" dirty="0" err="1" smtClean="0"/>
              <a:t>the</a:t>
            </a:r>
            <a:r>
              <a:rPr lang="ca-ES" dirty="0" smtClean="0"/>
              <a:t> </a:t>
            </a:r>
            <a:r>
              <a:rPr lang="ca-ES" dirty="0" err="1" smtClean="0"/>
              <a:t>Ocean</a:t>
            </a:r>
            <a:endParaRPr lang="es-ES" dirty="0"/>
          </a:p>
        </p:txBody>
      </p:sp>
      <p:sp>
        <p:nvSpPr>
          <p:cNvPr id="3" name="2 Marcador de contenido"/>
          <p:cNvSpPr>
            <a:spLocks noGrp="1"/>
          </p:cNvSpPr>
          <p:nvPr>
            <p:ph idx="1"/>
          </p:nvPr>
        </p:nvSpPr>
        <p:spPr/>
        <p:txBody>
          <a:bodyPr/>
          <a:lstStyle/>
          <a:p>
            <a:endParaRPr lang="es-ES"/>
          </a:p>
        </p:txBody>
      </p:sp>
      <p:pic>
        <p:nvPicPr>
          <p:cNvPr id="4098" name="Picture 2"/>
          <p:cNvPicPr>
            <a:picLocks noChangeAspect="1" noChangeArrowheads="1"/>
          </p:cNvPicPr>
          <p:nvPr/>
        </p:nvPicPr>
        <p:blipFill>
          <a:blip r:embed="rId2" cstate="print"/>
          <a:srcRect/>
          <a:stretch>
            <a:fillRect/>
          </a:stretch>
        </p:blipFill>
        <p:spPr bwMode="auto">
          <a:xfrm>
            <a:off x="1043608" y="771550"/>
            <a:ext cx="7041336" cy="4030860"/>
          </a:xfrm>
          <a:prstGeom prst="rect">
            <a:avLst/>
          </a:prstGeom>
          <a:noFill/>
          <a:ln w="9525">
            <a:noFill/>
            <a:miter lim="800000"/>
            <a:headEnd/>
            <a:tailEnd/>
          </a:ln>
          <a:effectLst/>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Learn more about your main issues</a:t>
            </a:r>
            <a:endParaRPr lang="en-US" dirty="0"/>
          </a:p>
        </p:txBody>
      </p:sp>
      <p:sp>
        <p:nvSpPr>
          <p:cNvPr id="4" name="1 Título"/>
          <p:cNvSpPr>
            <a:spLocks noGrp="1"/>
          </p:cNvSpPr>
          <p:nvPr>
            <p:ph idx="1"/>
          </p:nvPr>
        </p:nvSpPr>
        <p:spPr/>
        <p:txBody>
          <a:bodyPr/>
          <a:lstStyle/>
          <a:p>
            <a:r>
              <a:rPr lang="es-ES" u="sng" dirty="0" smtClean="0">
                <a:hlinkClick r:id="rId2"/>
              </a:rPr>
              <a:t>https://miro.com/app/board/uXjVOPTD4TY=/</a:t>
            </a:r>
            <a:endParaRPr lang="es-ES" u="sng" dirty="0" smtClean="0"/>
          </a:p>
          <a:p>
            <a:endParaRPr lang="es-ES" dirty="0"/>
          </a:p>
        </p:txBody>
      </p:sp>
      <p:pic>
        <p:nvPicPr>
          <p:cNvPr id="4099" name="Picture 3"/>
          <p:cNvPicPr>
            <a:picLocks noChangeAspect="1" noChangeArrowheads="1"/>
          </p:cNvPicPr>
          <p:nvPr/>
        </p:nvPicPr>
        <p:blipFill>
          <a:blip r:embed="rId3" cstate="print"/>
          <a:srcRect/>
          <a:stretch>
            <a:fillRect/>
          </a:stretch>
        </p:blipFill>
        <p:spPr bwMode="auto">
          <a:xfrm>
            <a:off x="1547664" y="1635646"/>
            <a:ext cx="6177905" cy="3358905"/>
          </a:xfrm>
          <a:prstGeom prst="rect">
            <a:avLst/>
          </a:prstGeom>
          <a:noFill/>
          <a:ln w="9525">
            <a:noFill/>
            <a:miter lim="800000"/>
            <a:headEnd/>
            <a:tailEnd/>
          </a:ln>
          <a:effectLst/>
        </p:spPr>
      </p:pic>
      <p:sp>
        <p:nvSpPr>
          <p:cNvPr id="7" name="6 Esquina doblada"/>
          <p:cNvSpPr/>
          <p:nvPr/>
        </p:nvSpPr>
        <p:spPr>
          <a:xfrm>
            <a:off x="971600" y="2355726"/>
            <a:ext cx="1728192" cy="1296144"/>
          </a:xfrm>
          <a:prstGeom prst="foldedCorner">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I was looking for... in... and </a:t>
            </a:r>
            <a:r>
              <a:rPr lang="en-US" dirty="0" smtClean="0"/>
              <a:t/>
            </a:r>
            <a:br>
              <a:rPr lang="en-US" dirty="0" smtClean="0"/>
            </a:br>
            <a:r>
              <a:rPr lang="en-US" dirty="0" smtClean="0"/>
              <a:t>I </a:t>
            </a:r>
            <a:r>
              <a:rPr lang="en-US" dirty="0" smtClean="0"/>
              <a:t>was not able to...</a:t>
            </a:r>
            <a:endParaRPr lang="en-US" dirty="0"/>
          </a:p>
        </p:txBody>
      </p:sp>
      <p:pic>
        <p:nvPicPr>
          <p:cNvPr id="6" name="Picture 2"/>
          <p:cNvPicPr>
            <a:picLocks noChangeAspect="1" noChangeArrowheads="1"/>
          </p:cNvPicPr>
          <p:nvPr/>
        </p:nvPicPr>
        <p:blipFill>
          <a:blip r:embed="rId4" cstate="print"/>
          <a:srcRect b="28181"/>
          <a:stretch>
            <a:fillRect/>
          </a:stretch>
        </p:blipFill>
        <p:spPr bwMode="auto">
          <a:xfrm>
            <a:off x="6876256" y="2427734"/>
            <a:ext cx="2088232" cy="1440160"/>
          </a:xfrm>
          <a:prstGeom prst="rect">
            <a:avLst/>
          </a:prstGeom>
          <a:noFill/>
          <a:ln w="9525">
            <a:noFill/>
            <a:miter lim="800000"/>
            <a:headEnd/>
            <a:tailEnd/>
          </a:ln>
          <a:effectLst/>
        </p:spPr>
      </p:pic>
      <p:cxnSp>
        <p:nvCxnSpPr>
          <p:cNvPr id="9" name="8 Conector recto"/>
          <p:cNvCxnSpPr/>
          <p:nvPr/>
        </p:nvCxnSpPr>
        <p:spPr>
          <a:xfrm>
            <a:off x="8028384" y="2211710"/>
            <a:ext cx="0" cy="1728192"/>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 name="9 Flecha abajo"/>
          <p:cNvSpPr/>
          <p:nvPr/>
        </p:nvSpPr>
        <p:spPr>
          <a:xfrm>
            <a:off x="8244408" y="1923678"/>
            <a:ext cx="216024"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Solutions</a:t>
            </a:r>
            <a:r>
              <a:rPr lang="ca-ES" dirty="0" smtClean="0"/>
              <a:t>  for </a:t>
            </a:r>
            <a:r>
              <a:rPr lang="ca-ES" dirty="0" err="1" smtClean="0"/>
              <a:t>Discovery</a:t>
            </a:r>
            <a:endParaRPr lang="es-ES" dirty="0"/>
          </a:p>
        </p:txBody>
      </p:sp>
      <p:sp>
        <p:nvSpPr>
          <p:cNvPr id="3" name="2 Marcador de contenido"/>
          <p:cNvSpPr>
            <a:spLocks noGrp="1"/>
          </p:cNvSpPr>
          <p:nvPr>
            <p:ph idx="1"/>
          </p:nvPr>
        </p:nvSpPr>
        <p:spPr/>
        <p:txBody>
          <a:bodyPr/>
          <a:lstStyle/>
          <a:p>
            <a:r>
              <a:rPr lang="ca-ES" dirty="0" smtClean="0"/>
              <a:t>Portals and catalogues</a:t>
            </a:r>
            <a:endParaRPr lang="es-E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ca-ES" dirty="0" err="1" smtClean="0"/>
              <a:t>Where</a:t>
            </a:r>
            <a:r>
              <a:rPr lang="ca-ES" dirty="0" smtClean="0"/>
              <a:t> do </a:t>
            </a:r>
            <a:r>
              <a:rPr lang="ca-ES" dirty="0" err="1" smtClean="0"/>
              <a:t>you</a:t>
            </a:r>
            <a:r>
              <a:rPr lang="ca-ES" dirty="0" smtClean="0"/>
              <a:t> </a:t>
            </a:r>
            <a:r>
              <a:rPr lang="ca-ES" dirty="0" err="1" smtClean="0"/>
              <a:t>find</a:t>
            </a:r>
            <a:r>
              <a:rPr lang="ca-ES" dirty="0" smtClean="0"/>
              <a:t> data?</a:t>
            </a:r>
            <a:endParaRPr lang="es-ES" dirty="0"/>
          </a:p>
        </p:txBody>
      </p:sp>
      <p:sp>
        <p:nvSpPr>
          <p:cNvPr id="5" name="4 CuadroTexto"/>
          <p:cNvSpPr txBox="1"/>
          <p:nvPr/>
        </p:nvSpPr>
        <p:spPr>
          <a:xfrm>
            <a:off x="0" y="4515966"/>
            <a:ext cx="2796920" cy="276999"/>
          </a:xfrm>
          <a:prstGeom prst="rect">
            <a:avLst/>
          </a:prstGeom>
          <a:solidFill>
            <a:srgbClr val="FFC000"/>
          </a:solidFill>
        </p:spPr>
        <p:txBody>
          <a:bodyPr wrap="none" rtlCol="0">
            <a:spAutoFit/>
          </a:bodyPr>
          <a:lstStyle/>
          <a:p>
            <a:r>
              <a:rPr lang="es-ES" sz="1200" dirty="0" smtClean="0"/>
              <a:t>https://emodnet.ec.europa.eu/en/portals</a:t>
            </a:r>
            <a:endParaRPr lang="es-ES" sz="1200" dirty="0"/>
          </a:p>
        </p:txBody>
      </p:sp>
      <p:pic>
        <p:nvPicPr>
          <p:cNvPr id="6" name="Picture 2"/>
          <p:cNvPicPr>
            <a:picLocks noChangeAspect="1" noChangeArrowheads="1"/>
          </p:cNvPicPr>
          <p:nvPr/>
        </p:nvPicPr>
        <p:blipFill>
          <a:blip r:embed="rId2" cstate="print"/>
          <a:srcRect/>
          <a:stretch>
            <a:fillRect/>
          </a:stretch>
        </p:blipFill>
        <p:spPr bwMode="auto">
          <a:xfrm>
            <a:off x="971600" y="627534"/>
            <a:ext cx="2099932" cy="3867894"/>
          </a:xfrm>
          <a:prstGeom prst="rect">
            <a:avLst/>
          </a:prstGeom>
          <a:noFill/>
          <a:ln w="9525">
            <a:noFill/>
            <a:miter lim="800000"/>
            <a:headEnd/>
            <a:tailEnd/>
          </a:ln>
          <a:effectLst/>
        </p:spPr>
      </p:pic>
      <p:pic>
        <p:nvPicPr>
          <p:cNvPr id="7" name="Picture 2"/>
          <p:cNvPicPr>
            <a:picLocks noChangeAspect="1" noChangeArrowheads="1"/>
          </p:cNvPicPr>
          <p:nvPr/>
        </p:nvPicPr>
        <p:blipFill>
          <a:blip r:embed="rId3" cstate="print"/>
          <a:srcRect/>
          <a:stretch>
            <a:fillRect/>
          </a:stretch>
        </p:blipFill>
        <p:spPr bwMode="auto">
          <a:xfrm>
            <a:off x="4382783" y="1497690"/>
            <a:ext cx="4096840" cy="2125203"/>
          </a:xfrm>
          <a:prstGeom prst="rect">
            <a:avLst/>
          </a:prstGeom>
          <a:noFill/>
          <a:ln w="9525">
            <a:noFill/>
            <a:miter lim="800000"/>
            <a:headEnd/>
            <a:tailEnd/>
          </a:ln>
          <a:effectLst/>
        </p:spPr>
      </p:pic>
      <p:sp>
        <p:nvSpPr>
          <p:cNvPr id="8" name="7 CuadroTexto"/>
          <p:cNvSpPr txBox="1"/>
          <p:nvPr/>
        </p:nvSpPr>
        <p:spPr>
          <a:xfrm>
            <a:off x="5148064" y="3795886"/>
            <a:ext cx="3995936" cy="307777"/>
          </a:xfrm>
          <a:prstGeom prst="rect">
            <a:avLst/>
          </a:prstGeom>
          <a:solidFill>
            <a:srgbClr val="FFC000"/>
          </a:solidFill>
        </p:spPr>
        <p:txBody>
          <a:bodyPr wrap="square" rtlCol="0">
            <a:spAutoFit/>
          </a:bodyPr>
          <a:lstStyle/>
          <a:p>
            <a:r>
              <a:rPr lang="es-ES" sz="1400" dirty="0" smtClean="0"/>
              <a:t>https://resources.marine.copernicus.eu/products</a:t>
            </a:r>
            <a:endParaRPr lang="es-ES" sz="1400" dirty="0"/>
          </a:p>
        </p:txBody>
      </p:sp>
      <p:pic>
        <p:nvPicPr>
          <p:cNvPr id="9" name="Picture 2"/>
          <p:cNvPicPr>
            <a:picLocks noChangeAspect="1" noChangeArrowheads="1"/>
          </p:cNvPicPr>
          <p:nvPr/>
        </p:nvPicPr>
        <p:blipFill>
          <a:blip r:embed="rId4" cstate="print"/>
          <a:srcRect/>
          <a:stretch>
            <a:fillRect/>
          </a:stretch>
        </p:blipFill>
        <p:spPr bwMode="auto">
          <a:xfrm>
            <a:off x="2699792" y="3435846"/>
            <a:ext cx="2436400" cy="1582588"/>
          </a:xfrm>
          <a:prstGeom prst="rect">
            <a:avLst/>
          </a:prstGeom>
          <a:noFill/>
          <a:ln w="9525">
            <a:noFill/>
            <a:miter lim="800000"/>
            <a:headEnd/>
            <a:tailEnd/>
          </a:ln>
          <a:effectLst/>
        </p:spPr>
      </p:pic>
      <p:sp>
        <p:nvSpPr>
          <p:cNvPr id="10" name="9 Rectángulo"/>
          <p:cNvSpPr/>
          <p:nvPr/>
        </p:nvSpPr>
        <p:spPr>
          <a:xfrm>
            <a:off x="4572000" y="4515966"/>
            <a:ext cx="3263394" cy="307777"/>
          </a:xfrm>
          <a:prstGeom prst="rect">
            <a:avLst/>
          </a:prstGeom>
          <a:solidFill>
            <a:srgbClr val="FFC000"/>
          </a:solidFill>
        </p:spPr>
        <p:txBody>
          <a:bodyPr wrap="none">
            <a:spAutoFit/>
          </a:bodyPr>
          <a:lstStyle/>
          <a:p>
            <a:r>
              <a:rPr lang="es-ES" sz="1400" dirty="0" smtClean="0"/>
              <a:t>https://www.observadoresdelmar.es/Map</a:t>
            </a:r>
            <a:endParaRPr lang="es-ES" sz="1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5585</TotalTime>
  <Words>1594</Words>
  <Application>Microsoft Office PowerPoint</Application>
  <PresentationFormat>Presentación en pantalla (16:9)</PresentationFormat>
  <Paragraphs>230</Paragraphs>
  <Slides>68</Slides>
  <Notes>6</Notes>
  <HiddenSlides>7</HiddenSlides>
  <MMClips>0</MMClips>
  <ScaleCrop>false</ScaleCrop>
  <HeadingPairs>
    <vt:vector size="4" baseType="variant">
      <vt:variant>
        <vt:lpstr>Tema</vt:lpstr>
      </vt:variant>
      <vt:variant>
        <vt:i4>1</vt:i4>
      </vt:variant>
      <vt:variant>
        <vt:lpstr>Títulos de diapositiva</vt:lpstr>
      </vt:variant>
      <vt:variant>
        <vt:i4>68</vt:i4>
      </vt:variant>
    </vt:vector>
  </HeadingPairs>
  <TitlesOfParts>
    <vt:vector size="69" baseType="lpstr">
      <vt:lpstr>Tema de Office</vt:lpstr>
      <vt:lpstr>Diapositiva 1</vt:lpstr>
      <vt:lpstr>Welcome and agenda</vt:lpstr>
      <vt:lpstr>My interest in ocean data is…</vt:lpstr>
      <vt:lpstr>I use/would like to use ocean data for…</vt:lpstr>
      <vt:lpstr>Data availability</vt:lpstr>
      <vt:lpstr>Data availability issues</vt:lpstr>
      <vt:lpstr>Learn more about your main issues</vt:lpstr>
      <vt:lpstr>Solutions  for Discovery</vt:lpstr>
      <vt:lpstr>Where do you find data?</vt:lpstr>
      <vt:lpstr>Learn more about data types and sources</vt:lpstr>
      <vt:lpstr>Discussion: Is in-situ more complex</vt:lpstr>
      <vt:lpstr>Discussion: Is in-situ more complex</vt:lpstr>
      <vt:lpstr>In-situ</vt:lpstr>
      <vt:lpstr>Diapositiva 14</vt:lpstr>
      <vt:lpstr>GUI for a Geospatial standard</vt:lpstr>
      <vt:lpstr>Diapositiva 16</vt:lpstr>
      <vt:lpstr>Citizen Science</vt:lpstr>
      <vt:lpstr>Diapositiva 18</vt:lpstr>
      <vt:lpstr>Integrated in Networks: GBIF.</vt:lpstr>
      <vt:lpstr>Diapositiva 20</vt:lpstr>
      <vt:lpstr>Diapositiva 21</vt:lpstr>
      <vt:lpstr>EMODnet</vt:lpstr>
      <vt:lpstr>Diapositiva 23</vt:lpstr>
      <vt:lpstr>Diapositiva 24</vt:lpstr>
      <vt:lpstr>EMO?? Someone needed some support</vt:lpstr>
      <vt:lpstr>Processing...</vt:lpstr>
      <vt:lpstr>Some subaquatic infrastructure</vt:lpstr>
      <vt:lpstr>Copernicus Marine Service</vt:lpstr>
      <vt:lpstr>Diapositiva 29</vt:lpstr>
      <vt:lpstr>Diapositiva 30</vt:lpstr>
      <vt:lpstr>Diapositiva 31</vt:lpstr>
      <vt:lpstr>What is what and what it means?</vt:lpstr>
      <vt:lpstr>Diapositiva 33</vt:lpstr>
      <vt:lpstr>Discussion: We all live in the cloud</vt:lpstr>
      <vt:lpstr>Common problems working with others data</vt:lpstr>
      <vt:lpstr>Solutions</vt:lpstr>
      <vt:lpstr>De-silo</vt:lpstr>
      <vt:lpstr>Data silos and data pipelines</vt:lpstr>
      <vt:lpstr>How standards can help</vt:lpstr>
      <vt:lpstr>Standard for finding</vt:lpstr>
      <vt:lpstr>Human readable metadata ISO 19115</vt:lpstr>
      <vt:lpstr>Machine readable metadata ISO 19139</vt:lpstr>
      <vt:lpstr>Standard for viewing</vt:lpstr>
      <vt:lpstr>Standards for downloading</vt:lpstr>
      <vt:lpstr>I got the data!</vt:lpstr>
      <vt:lpstr>Why</vt:lpstr>
      <vt:lpstr>Diapositiva 47</vt:lpstr>
      <vt:lpstr>I do what I want versus:</vt:lpstr>
      <vt:lpstr>If only they have used GeoJSON!</vt:lpstr>
      <vt:lpstr>Diapositiva 50</vt:lpstr>
      <vt:lpstr>Exercise: </vt:lpstr>
      <vt:lpstr>Marine litter</vt:lpstr>
      <vt:lpstr>Diapositiva 53</vt:lpstr>
      <vt:lpstr>WMS GetCapabilities</vt:lpstr>
      <vt:lpstr>Diapositiva 55</vt:lpstr>
      <vt:lpstr>WMS in my browser</vt:lpstr>
      <vt:lpstr>Copernicus Marine Service</vt:lpstr>
      <vt:lpstr>Diapositiva 58</vt:lpstr>
      <vt:lpstr>Diapositiva 59</vt:lpstr>
      <vt:lpstr>Diapositiva 60</vt:lpstr>
      <vt:lpstr>Adding GeoJSON data form</vt:lpstr>
      <vt:lpstr>Diapositiva 62</vt:lpstr>
      <vt:lpstr>The WeObserve Cookbook</vt:lpstr>
      <vt:lpstr>The WeObserve Cookbook</vt:lpstr>
      <vt:lpstr>Thanks!!</vt:lpstr>
      <vt:lpstr>Diapositiva 66</vt:lpstr>
      <vt:lpstr>Catalogue of catalogues</vt:lpstr>
      <vt:lpstr>EC view of the Digital Twin of the Ocean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Cristina Domingo</dc:creator>
  <cp:lastModifiedBy>Joan Masó Pau</cp:lastModifiedBy>
  <cp:revision>35</cp:revision>
  <dcterms:created xsi:type="dcterms:W3CDTF">2013-04-18T16:36:24Z</dcterms:created>
  <dcterms:modified xsi:type="dcterms:W3CDTF">2022-02-08T10:06:11Z</dcterms:modified>
</cp:coreProperties>
</file>